
<file path=[Content_Types].xml><?xml version="1.0" encoding="utf-8"?>
<Types xmlns="http://schemas.openxmlformats.org/package/2006/content-types">
  <Default Extension="jfif" ContentType="image/jpeg"/>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7" r:id="rId4"/>
    <p:sldId id="266" r:id="rId5"/>
    <p:sldId id="260" r:id="rId6"/>
    <p:sldId id="269" r:id="rId7"/>
    <p:sldId id="270" r:id="rId8"/>
    <p:sldId id="272" r:id="rId9"/>
    <p:sldId id="274" r:id="rId10"/>
    <p:sldId id="276" r:id="rId11"/>
    <p:sldId id="275" r:id="rId12"/>
    <p:sldId id="277" r:id="rId13"/>
    <p:sldId id="278" r:id="rId14"/>
    <p:sldId id="279" r:id="rId15"/>
    <p:sldId id="280" r:id="rId16"/>
    <p:sldId id="281" r:id="rId17"/>
    <p:sldId id="282" r:id="rId18"/>
    <p:sldId id="283" r:id="rId19"/>
    <p:sldId id="284" r:id="rId20"/>
    <p:sldId id="285" r:id="rId21"/>
    <p:sldId id="259" r:id="rId22"/>
    <p:sldId id="264" r:id="rId23"/>
    <p:sldId id="265" r:id="rId24"/>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Poppins" panose="020B0604020202020204" charset="0"/>
      <p:regular r:id="rId29"/>
    </p:embeddedFont>
    <p:embeddedFont>
      <p:font typeface="Cambria" panose="02040503050406030204" pitchFamily="18" charset="0"/>
      <p:regular r:id="rId30"/>
      <p:bold r:id="rId31"/>
      <p:italic r:id="rId32"/>
      <p:boldItalic r:id="rId33"/>
    </p:embeddedFont>
    <p:embeddedFont>
      <p:font typeface="The Seasons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autoAdjust="0"/>
    <p:restoredTop sz="90694" autoAdjust="0"/>
  </p:normalViewPr>
  <p:slideViewPr>
    <p:cSldViewPr>
      <p:cViewPr varScale="1">
        <p:scale>
          <a:sx n="52" d="100"/>
          <a:sy n="52" d="100"/>
        </p:scale>
        <p:origin x="438" y="-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2.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svg"/><Relationship Id="rId10" Type="http://schemas.openxmlformats.org/officeDocument/2006/relationships/image" Target="../media/image38.svg"/><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7" Type="http://schemas.openxmlformats.org/officeDocument/2006/relationships/image" Target="../media/image9.jpe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8.jpeg"/><Relationship Id="rId11" Type="http://schemas.openxmlformats.org/officeDocument/2006/relationships/image" Target="../media/image12.png"/><Relationship Id="rId5" Type="http://schemas.openxmlformats.org/officeDocument/2006/relationships/image" Target="../media/image5.svg"/><Relationship Id="rId10" Type="http://schemas.openxmlformats.org/officeDocument/2006/relationships/image" Target="../media/image17.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787244" y="-390004"/>
            <a:ext cx="7911060" cy="11067008"/>
            <a:chOff x="0" y="0"/>
            <a:chExt cx="2083571" cy="2914768"/>
          </a:xfrm>
        </p:grpSpPr>
        <p:sp>
          <p:nvSpPr>
            <p:cNvPr id="3" name="Freeform 3"/>
            <p:cNvSpPr/>
            <p:nvPr/>
          </p:nvSpPr>
          <p:spPr>
            <a:xfrm>
              <a:off x="0" y="0"/>
              <a:ext cx="2083571" cy="2914767"/>
            </a:xfrm>
            <a:custGeom>
              <a:avLst/>
              <a:gdLst/>
              <a:ahLst/>
              <a:cxnLst/>
              <a:rect l="l" t="t" r="r" b="b"/>
              <a:pathLst>
                <a:path w="2083571" h="2914767">
                  <a:moveTo>
                    <a:pt x="0" y="0"/>
                  </a:moveTo>
                  <a:lnTo>
                    <a:pt x="2083571" y="0"/>
                  </a:lnTo>
                  <a:lnTo>
                    <a:pt x="2083571" y="2914767"/>
                  </a:lnTo>
                  <a:lnTo>
                    <a:pt x="0" y="2914767"/>
                  </a:lnTo>
                  <a:close/>
                </a:path>
              </a:pathLst>
            </a:custGeom>
            <a:solidFill>
              <a:srgbClr val="000000"/>
            </a:solidFill>
          </p:spPr>
        </p:sp>
        <p:sp>
          <p:nvSpPr>
            <p:cNvPr id="4" name="TextBox 4"/>
            <p:cNvSpPr txBox="1"/>
            <p:nvPr/>
          </p:nvSpPr>
          <p:spPr>
            <a:xfrm>
              <a:off x="0" y="-57150"/>
              <a:ext cx="2083571" cy="2971918"/>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028700" y="2289311"/>
            <a:ext cx="8115300" cy="4924425"/>
          </a:xfrm>
          <a:prstGeom prst="rect">
            <a:avLst/>
          </a:prstGeom>
        </p:spPr>
        <p:txBody>
          <a:bodyPr lIns="0" tIns="0" rIns="0" bIns="0" rtlCol="0" anchor="t">
            <a:spAutoFit/>
          </a:bodyPr>
          <a:lstStyle/>
          <a:p>
            <a:pPr algn="l"/>
            <a:r>
              <a:rPr lang="en-US" sz="8000" dirty="0" smtClean="0">
                <a:solidFill>
                  <a:srgbClr val="8D6F22"/>
                </a:solidFill>
                <a:latin typeface="The Seasons Bold"/>
              </a:rPr>
              <a:t>Hotel</a:t>
            </a:r>
          </a:p>
          <a:p>
            <a:pPr algn="l"/>
            <a:r>
              <a:rPr lang="en-US" sz="8000" dirty="0" smtClean="0">
                <a:solidFill>
                  <a:srgbClr val="8D6F22"/>
                </a:solidFill>
                <a:latin typeface="The Seasons Bold"/>
              </a:rPr>
              <a:t>Reservation</a:t>
            </a:r>
          </a:p>
          <a:p>
            <a:pPr algn="l"/>
            <a:r>
              <a:rPr lang="en-US" sz="8000" dirty="0" smtClean="0">
                <a:solidFill>
                  <a:srgbClr val="8D6F22"/>
                </a:solidFill>
                <a:latin typeface="The Seasons Bold"/>
              </a:rPr>
              <a:t>Analysis With SQL</a:t>
            </a:r>
            <a:endParaRPr lang="en-US" sz="8000" dirty="0">
              <a:solidFill>
                <a:srgbClr val="8D6F22"/>
              </a:solidFill>
              <a:latin typeface="The Seasons Bold"/>
            </a:endParaRPr>
          </a:p>
        </p:txBody>
      </p:sp>
      <p:sp>
        <p:nvSpPr>
          <p:cNvPr id="10" name="TextBox 10"/>
          <p:cNvSpPr txBox="1"/>
          <p:nvPr/>
        </p:nvSpPr>
        <p:spPr>
          <a:xfrm>
            <a:off x="1631691" y="7521513"/>
            <a:ext cx="3467100" cy="505010"/>
          </a:xfrm>
          <a:prstGeom prst="rect">
            <a:avLst/>
          </a:prstGeom>
        </p:spPr>
        <p:txBody>
          <a:bodyPr wrap="square" lIns="0" tIns="0" rIns="0" bIns="0" rtlCol="0" anchor="t">
            <a:spAutoFit/>
          </a:bodyPr>
          <a:lstStyle/>
          <a:p>
            <a:pPr algn="ctr">
              <a:lnSpc>
                <a:spcPts val="4328"/>
              </a:lnSpc>
            </a:pPr>
            <a:r>
              <a:rPr lang="en-US" sz="2300" spc="300" dirty="0" smtClean="0">
                <a:solidFill>
                  <a:srgbClr val="000000"/>
                </a:solidFill>
                <a:latin typeface="Poppins"/>
              </a:rPr>
              <a:t>PRESENTED BY</a:t>
            </a:r>
            <a:endParaRPr lang="en-US" sz="2300" spc="300" dirty="0">
              <a:solidFill>
                <a:srgbClr val="000000"/>
              </a:solidFill>
              <a:latin typeface="Poppins"/>
            </a:endParaRPr>
          </a:p>
        </p:txBody>
      </p:sp>
      <p:grpSp>
        <p:nvGrpSpPr>
          <p:cNvPr id="11" name="Group 11"/>
          <p:cNvGrpSpPr/>
          <p:nvPr/>
        </p:nvGrpSpPr>
        <p:grpSpPr>
          <a:xfrm>
            <a:off x="8918667" y="2136911"/>
            <a:ext cx="8319513" cy="6757242"/>
            <a:chOff x="0" y="0"/>
            <a:chExt cx="1288910" cy="1046874"/>
          </a:xfrm>
        </p:grpSpPr>
        <p:sp>
          <p:nvSpPr>
            <p:cNvPr id="12" name="Freeform 12"/>
            <p:cNvSpPr/>
            <p:nvPr/>
          </p:nvSpPr>
          <p:spPr>
            <a:xfrm>
              <a:off x="0" y="0"/>
              <a:ext cx="1288910" cy="1046874"/>
            </a:xfrm>
            <a:custGeom>
              <a:avLst/>
              <a:gdLst/>
              <a:ahLst/>
              <a:cxnLst/>
              <a:rect l="l" t="t" r="r" b="b"/>
              <a:pathLst>
                <a:path w="1288910" h="1046874">
                  <a:moveTo>
                    <a:pt x="0" y="0"/>
                  </a:moveTo>
                  <a:lnTo>
                    <a:pt x="1288910" y="0"/>
                  </a:lnTo>
                  <a:lnTo>
                    <a:pt x="1288910" y="1046874"/>
                  </a:lnTo>
                  <a:lnTo>
                    <a:pt x="0" y="1046874"/>
                  </a:lnTo>
                  <a:close/>
                </a:path>
              </a:pathLst>
            </a:custGeom>
            <a:blipFill>
              <a:blip r:embed="rId2"/>
              <a:stretch>
                <a:fillRect l="-10954" r="-10954"/>
              </a:stretch>
            </a:blipFill>
          </p:spPr>
        </p:sp>
      </p:grpSp>
      <p:sp>
        <p:nvSpPr>
          <p:cNvPr id="14" name="TextBox 14"/>
          <p:cNvSpPr txBox="1"/>
          <p:nvPr/>
        </p:nvSpPr>
        <p:spPr>
          <a:xfrm>
            <a:off x="513589" y="8286613"/>
            <a:ext cx="5600700" cy="1215076"/>
          </a:xfrm>
          <a:prstGeom prst="rect">
            <a:avLst/>
          </a:prstGeom>
        </p:spPr>
        <p:txBody>
          <a:bodyPr wrap="square" lIns="0" tIns="0" rIns="0" bIns="0" rtlCol="0" anchor="t">
            <a:spAutoFit/>
          </a:bodyPr>
          <a:lstStyle/>
          <a:p>
            <a:pPr algn="ctr">
              <a:lnSpc>
                <a:spcPct val="150000"/>
              </a:lnSpc>
            </a:pPr>
            <a:r>
              <a:rPr lang="en-US" sz="3000" b="1" dirty="0" smtClean="0">
                <a:solidFill>
                  <a:srgbClr val="000000"/>
                </a:solidFill>
                <a:latin typeface="Poppins"/>
              </a:rPr>
              <a:t>FASANYA TAIWO</a:t>
            </a:r>
          </a:p>
          <a:p>
            <a:pPr algn="ctr">
              <a:lnSpc>
                <a:spcPct val="150000"/>
              </a:lnSpc>
            </a:pPr>
            <a:r>
              <a:rPr lang="en-US" sz="2500" dirty="0" smtClean="0">
                <a:solidFill>
                  <a:srgbClr val="000000"/>
                </a:solidFill>
                <a:latin typeface="Poppins"/>
              </a:rPr>
              <a:t>BATCH MIP-DA-10 </a:t>
            </a:r>
            <a:endParaRPr lang="en-US" sz="2500" dirty="0">
              <a:solidFill>
                <a:srgbClr val="000000"/>
              </a:solidFill>
              <a:latin typeface="Poppins"/>
            </a:endParaRPr>
          </a:p>
        </p:txBody>
      </p:sp>
      <p:grpSp>
        <p:nvGrpSpPr>
          <p:cNvPr id="19" name="Group 19"/>
          <p:cNvGrpSpPr/>
          <p:nvPr/>
        </p:nvGrpSpPr>
        <p:grpSpPr>
          <a:xfrm rot="-5400000">
            <a:off x="10815980" y="7423279"/>
            <a:ext cx="532129" cy="2941746"/>
            <a:chOff x="0" y="0"/>
            <a:chExt cx="140149" cy="774781"/>
          </a:xfrm>
        </p:grpSpPr>
        <p:sp>
          <p:nvSpPr>
            <p:cNvPr id="20" name="Freeform 20"/>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21" name="TextBox 21"/>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89" y="171221"/>
            <a:ext cx="1924811" cy="1924811"/>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0729" y="653480"/>
            <a:ext cx="1866901" cy="96029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8"/>
          <p:cNvGrpSpPr/>
          <p:nvPr/>
        </p:nvGrpSpPr>
        <p:grpSpPr>
          <a:xfrm rot="-5400000">
            <a:off x="6868061" y="6454000"/>
            <a:ext cx="4396674" cy="4214073"/>
            <a:chOff x="-140149" y="-57150"/>
            <a:chExt cx="280298" cy="831931"/>
          </a:xfrm>
        </p:grpSpPr>
        <p:sp>
          <p:nvSpPr>
            <p:cNvPr id="19" name="Freeform 19"/>
            <p:cNvSpPr/>
            <p:nvPr/>
          </p:nvSpPr>
          <p:spPr>
            <a:xfrm>
              <a:off x="-140149" y="-5715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20" name="TextBox 20"/>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2" name="Group 2"/>
          <p:cNvGrpSpPr/>
          <p:nvPr/>
        </p:nvGrpSpPr>
        <p:grpSpPr>
          <a:xfrm>
            <a:off x="-679489" y="5327603"/>
            <a:ext cx="19723177" cy="8595427"/>
            <a:chOff x="0" y="0"/>
            <a:chExt cx="5194582" cy="2263816"/>
          </a:xfrm>
        </p:grpSpPr>
        <p:sp>
          <p:nvSpPr>
            <p:cNvPr id="3" name="Freeform 3"/>
            <p:cNvSpPr/>
            <p:nvPr/>
          </p:nvSpPr>
          <p:spPr>
            <a:xfrm>
              <a:off x="0" y="0"/>
              <a:ext cx="5194582" cy="2263816"/>
            </a:xfrm>
            <a:custGeom>
              <a:avLst/>
              <a:gdLst/>
              <a:ahLst/>
              <a:cxnLst/>
              <a:rect l="l" t="t" r="r" b="b"/>
              <a:pathLst>
                <a:path w="5194582" h="2263816">
                  <a:moveTo>
                    <a:pt x="0" y="0"/>
                  </a:moveTo>
                  <a:lnTo>
                    <a:pt x="5194582" y="0"/>
                  </a:lnTo>
                  <a:lnTo>
                    <a:pt x="5194582" y="2263816"/>
                  </a:lnTo>
                  <a:lnTo>
                    <a:pt x="0" y="2263816"/>
                  </a:lnTo>
                  <a:close/>
                </a:path>
              </a:pathLst>
            </a:custGeom>
            <a:solidFill>
              <a:srgbClr val="000000"/>
            </a:solidFill>
          </p:spPr>
        </p:sp>
        <p:sp>
          <p:nvSpPr>
            <p:cNvPr id="4" name="TextBox 4"/>
            <p:cNvSpPr txBox="1"/>
            <p:nvPr/>
          </p:nvSpPr>
          <p:spPr>
            <a:xfrm>
              <a:off x="0" y="-57150"/>
              <a:ext cx="5194582" cy="2320966"/>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61999" y="1689661"/>
            <a:ext cx="16840200" cy="6871374"/>
            <a:chOff x="0" y="0"/>
            <a:chExt cx="2049490" cy="672295"/>
          </a:xfrm>
          <a:blipFill dpi="0" rotWithShape="1">
            <a:blip r:embed="rId2">
              <a:extLst>
                <a:ext uri="{28A0092B-C50C-407E-A947-70E740481C1C}">
                  <a14:useLocalDpi xmlns:a14="http://schemas.microsoft.com/office/drawing/2010/main" val="0"/>
                </a:ext>
              </a:extLst>
            </a:blip>
            <a:srcRect/>
            <a:stretch>
              <a:fillRect/>
            </a:stretch>
          </a:blipFill>
        </p:grpSpPr>
        <p:sp>
          <p:nvSpPr>
            <p:cNvPr id="6" name="Freeform 6"/>
            <p:cNvSpPr/>
            <p:nvPr/>
          </p:nvSpPr>
          <p:spPr>
            <a:xfrm>
              <a:off x="0" y="0"/>
              <a:ext cx="2049490" cy="672295"/>
            </a:xfrm>
            <a:custGeom>
              <a:avLst/>
              <a:gdLst/>
              <a:ahLst/>
              <a:cxnLst/>
              <a:rect l="l" t="t" r="r" b="b"/>
              <a:pathLst>
                <a:path w="2049490" h="672295">
                  <a:moveTo>
                    <a:pt x="0" y="0"/>
                  </a:moveTo>
                  <a:lnTo>
                    <a:pt x="2049490" y="0"/>
                  </a:lnTo>
                  <a:lnTo>
                    <a:pt x="2049490" y="672295"/>
                  </a:lnTo>
                  <a:lnTo>
                    <a:pt x="0" y="672295"/>
                  </a:lnTo>
                  <a:close/>
                </a:path>
              </a:pathLst>
            </a:custGeom>
            <a:grpFill/>
          </p:spPr>
        </p:sp>
      </p:grpSp>
      <p:sp>
        <p:nvSpPr>
          <p:cNvPr id="7" name="TextBox 7"/>
          <p:cNvSpPr txBox="1"/>
          <p:nvPr/>
        </p:nvSpPr>
        <p:spPr>
          <a:xfrm>
            <a:off x="2000909" y="472396"/>
            <a:ext cx="14877916" cy="1000274"/>
          </a:xfrm>
          <a:prstGeom prst="rect">
            <a:avLst/>
          </a:prstGeom>
        </p:spPr>
        <p:txBody>
          <a:bodyPr wrap="square" lIns="0" tIns="0" rIns="0" bIns="0" rtlCol="0" anchor="t">
            <a:spAutoFit/>
          </a:bodyPr>
          <a:lstStyle/>
          <a:p>
            <a:pPr algn="ctr"/>
            <a:r>
              <a:rPr lang="en-US" sz="6500" dirty="0" smtClean="0">
                <a:solidFill>
                  <a:srgbClr val="8D6F22"/>
                </a:solidFill>
                <a:latin typeface="The Seasons Bold"/>
              </a:rPr>
              <a:t>Most Commonly Booked Room Type</a:t>
            </a:r>
            <a:endParaRPr lang="en-US" sz="6500" dirty="0">
              <a:solidFill>
                <a:srgbClr val="8D6F22"/>
              </a:solidFill>
              <a:latin typeface="The Seasons Bold"/>
            </a:endParaRPr>
          </a:p>
        </p:txBody>
      </p:sp>
      <p:sp>
        <p:nvSpPr>
          <p:cNvPr id="10" name="TextBox 9"/>
          <p:cNvSpPr txBox="1"/>
          <p:nvPr/>
        </p:nvSpPr>
        <p:spPr>
          <a:xfrm>
            <a:off x="4029667" y="8511649"/>
            <a:ext cx="10820400" cy="1477328"/>
          </a:xfrm>
          <a:prstGeom prst="rect">
            <a:avLst/>
          </a:prstGeom>
          <a:noFill/>
        </p:spPr>
        <p:txBody>
          <a:bodyPr wrap="square" rtlCol="0">
            <a:spAutoFit/>
          </a:bodyPr>
          <a:lstStyle/>
          <a:p>
            <a:pPr algn="ctr"/>
            <a:r>
              <a:rPr lang="en-US" sz="9000" dirty="0" smtClean="0">
                <a:solidFill>
                  <a:schemeClr val="bg1"/>
                </a:solidFill>
              </a:rPr>
              <a:t>Room Type 1</a:t>
            </a:r>
            <a:endParaRPr lang="en-US" sz="9000" dirty="0">
              <a:solidFill>
                <a:schemeClr val="bg1"/>
              </a:solidFill>
            </a:endParaRPr>
          </a:p>
        </p:txBody>
      </p:sp>
    </p:spTree>
    <p:extLst>
      <p:ext uri="{BB962C8B-B14F-4D97-AF65-F5344CB8AC3E}">
        <p14:creationId xmlns:p14="http://schemas.microsoft.com/office/powerpoint/2010/main" val="4173348312"/>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8"/>
          <p:cNvGrpSpPr/>
          <p:nvPr/>
        </p:nvGrpSpPr>
        <p:grpSpPr>
          <a:xfrm rot="-5400000">
            <a:off x="6868061" y="6454000"/>
            <a:ext cx="4396674" cy="4214073"/>
            <a:chOff x="-140149" y="-57150"/>
            <a:chExt cx="280298" cy="831931"/>
          </a:xfrm>
        </p:grpSpPr>
        <p:sp>
          <p:nvSpPr>
            <p:cNvPr id="19" name="Freeform 19"/>
            <p:cNvSpPr/>
            <p:nvPr/>
          </p:nvSpPr>
          <p:spPr>
            <a:xfrm>
              <a:off x="-140149" y="-5715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20" name="TextBox 20"/>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2" name="Group 2"/>
          <p:cNvGrpSpPr/>
          <p:nvPr/>
        </p:nvGrpSpPr>
        <p:grpSpPr>
          <a:xfrm>
            <a:off x="-679489" y="5327603"/>
            <a:ext cx="19723177" cy="8595427"/>
            <a:chOff x="0" y="0"/>
            <a:chExt cx="5194582" cy="2263816"/>
          </a:xfrm>
        </p:grpSpPr>
        <p:sp>
          <p:nvSpPr>
            <p:cNvPr id="3" name="Freeform 3"/>
            <p:cNvSpPr/>
            <p:nvPr/>
          </p:nvSpPr>
          <p:spPr>
            <a:xfrm>
              <a:off x="0" y="0"/>
              <a:ext cx="5194582" cy="2263816"/>
            </a:xfrm>
            <a:custGeom>
              <a:avLst/>
              <a:gdLst/>
              <a:ahLst/>
              <a:cxnLst/>
              <a:rect l="l" t="t" r="r" b="b"/>
              <a:pathLst>
                <a:path w="5194582" h="2263816">
                  <a:moveTo>
                    <a:pt x="0" y="0"/>
                  </a:moveTo>
                  <a:lnTo>
                    <a:pt x="5194582" y="0"/>
                  </a:lnTo>
                  <a:lnTo>
                    <a:pt x="5194582" y="2263816"/>
                  </a:lnTo>
                  <a:lnTo>
                    <a:pt x="0" y="2263816"/>
                  </a:lnTo>
                  <a:close/>
                </a:path>
              </a:pathLst>
            </a:custGeom>
            <a:solidFill>
              <a:srgbClr val="000000"/>
            </a:solidFill>
          </p:spPr>
        </p:sp>
        <p:sp>
          <p:nvSpPr>
            <p:cNvPr id="4" name="TextBox 4"/>
            <p:cNvSpPr txBox="1"/>
            <p:nvPr/>
          </p:nvSpPr>
          <p:spPr>
            <a:xfrm>
              <a:off x="0" y="-57150"/>
              <a:ext cx="5194582" cy="2320966"/>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62000" y="1714501"/>
            <a:ext cx="16840200" cy="6781800"/>
            <a:chOff x="0" y="0"/>
            <a:chExt cx="2049490" cy="672295"/>
          </a:xfrm>
          <a:blipFill dpi="0" rotWithShape="1">
            <a:blip r:embed="rId2">
              <a:extLst>
                <a:ext uri="{28A0092B-C50C-407E-A947-70E740481C1C}">
                  <a14:useLocalDpi xmlns:a14="http://schemas.microsoft.com/office/drawing/2010/main" val="0"/>
                </a:ext>
              </a:extLst>
            </a:blip>
            <a:srcRect/>
            <a:stretch>
              <a:fillRect/>
            </a:stretch>
          </a:blipFill>
        </p:grpSpPr>
        <p:sp>
          <p:nvSpPr>
            <p:cNvPr id="6" name="Freeform 6"/>
            <p:cNvSpPr/>
            <p:nvPr/>
          </p:nvSpPr>
          <p:spPr>
            <a:xfrm>
              <a:off x="0" y="0"/>
              <a:ext cx="2049490" cy="672295"/>
            </a:xfrm>
            <a:custGeom>
              <a:avLst/>
              <a:gdLst/>
              <a:ahLst/>
              <a:cxnLst/>
              <a:rect l="l" t="t" r="r" b="b"/>
              <a:pathLst>
                <a:path w="2049490" h="672295">
                  <a:moveTo>
                    <a:pt x="0" y="0"/>
                  </a:moveTo>
                  <a:lnTo>
                    <a:pt x="2049490" y="0"/>
                  </a:lnTo>
                  <a:lnTo>
                    <a:pt x="2049490" y="672295"/>
                  </a:lnTo>
                  <a:lnTo>
                    <a:pt x="0" y="672295"/>
                  </a:lnTo>
                  <a:close/>
                </a:path>
              </a:pathLst>
            </a:custGeom>
            <a:grpFill/>
          </p:spPr>
        </p:sp>
      </p:grpSp>
      <p:sp>
        <p:nvSpPr>
          <p:cNvPr id="7" name="TextBox 7"/>
          <p:cNvSpPr txBox="1"/>
          <p:nvPr/>
        </p:nvSpPr>
        <p:spPr>
          <a:xfrm>
            <a:off x="2000908" y="472396"/>
            <a:ext cx="15372691" cy="846386"/>
          </a:xfrm>
          <a:prstGeom prst="rect">
            <a:avLst/>
          </a:prstGeom>
        </p:spPr>
        <p:txBody>
          <a:bodyPr wrap="square" lIns="0" tIns="0" rIns="0" bIns="0" rtlCol="0" anchor="t">
            <a:spAutoFit/>
          </a:bodyPr>
          <a:lstStyle/>
          <a:p>
            <a:pPr algn="ctr"/>
            <a:r>
              <a:rPr lang="en-US" sz="5500" dirty="0" smtClean="0">
                <a:solidFill>
                  <a:srgbClr val="8D6F22"/>
                </a:solidFill>
                <a:latin typeface="The Seasons Bold"/>
              </a:rPr>
              <a:t>Number Of  Reservations Falling On A Weekend</a:t>
            </a:r>
            <a:endParaRPr lang="en-US" sz="5500" dirty="0">
              <a:solidFill>
                <a:srgbClr val="8D6F22"/>
              </a:solidFill>
              <a:latin typeface="The Seasons Bold"/>
            </a:endParaRPr>
          </a:p>
        </p:txBody>
      </p:sp>
      <p:sp>
        <p:nvSpPr>
          <p:cNvPr id="10" name="TextBox 9"/>
          <p:cNvSpPr txBox="1"/>
          <p:nvPr/>
        </p:nvSpPr>
        <p:spPr>
          <a:xfrm>
            <a:off x="4029667" y="8511649"/>
            <a:ext cx="10820400" cy="1477328"/>
          </a:xfrm>
          <a:prstGeom prst="rect">
            <a:avLst/>
          </a:prstGeom>
          <a:noFill/>
        </p:spPr>
        <p:txBody>
          <a:bodyPr wrap="square" rtlCol="0">
            <a:spAutoFit/>
          </a:bodyPr>
          <a:lstStyle/>
          <a:p>
            <a:pPr algn="ctr"/>
            <a:r>
              <a:rPr lang="en-US" sz="9000" dirty="0" smtClean="0">
                <a:solidFill>
                  <a:schemeClr val="bg1"/>
                </a:solidFill>
              </a:rPr>
              <a:t>383</a:t>
            </a:r>
            <a:endParaRPr lang="en-US" sz="9000" dirty="0">
              <a:solidFill>
                <a:schemeClr val="bg1"/>
              </a:solidFill>
            </a:endParaRPr>
          </a:p>
        </p:txBody>
      </p:sp>
    </p:spTree>
    <p:extLst>
      <p:ext uri="{BB962C8B-B14F-4D97-AF65-F5344CB8AC3E}">
        <p14:creationId xmlns:p14="http://schemas.microsoft.com/office/powerpoint/2010/main" val="3489936653"/>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8"/>
          <p:cNvGrpSpPr/>
          <p:nvPr/>
        </p:nvGrpSpPr>
        <p:grpSpPr>
          <a:xfrm rot="-5400000">
            <a:off x="6868061" y="6454000"/>
            <a:ext cx="4396674" cy="4214073"/>
            <a:chOff x="-140149" y="-57150"/>
            <a:chExt cx="280298" cy="831931"/>
          </a:xfrm>
        </p:grpSpPr>
        <p:sp>
          <p:nvSpPr>
            <p:cNvPr id="19" name="Freeform 19"/>
            <p:cNvSpPr/>
            <p:nvPr/>
          </p:nvSpPr>
          <p:spPr>
            <a:xfrm>
              <a:off x="-140149" y="-5715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20" name="TextBox 20"/>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2" name="Group 2"/>
          <p:cNvGrpSpPr/>
          <p:nvPr/>
        </p:nvGrpSpPr>
        <p:grpSpPr>
          <a:xfrm>
            <a:off x="-1219200" y="5362491"/>
            <a:ext cx="19723177" cy="8595427"/>
            <a:chOff x="0" y="0"/>
            <a:chExt cx="5194582" cy="2263816"/>
          </a:xfrm>
        </p:grpSpPr>
        <p:sp>
          <p:nvSpPr>
            <p:cNvPr id="3" name="Freeform 3"/>
            <p:cNvSpPr/>
            <p:nvPr/>
          </p:nvSpPr>
          <p:spPr>
            <a:xfrm>
              <a:off x="0" y="0"/>
              <a:ext cx="5194582" cy="2263816"/>
            </a:xfrm>
            <a:custGeom>
              <a:avLst/>
              <a:gdLst/>
              <a:ahLst/>
              <a:cxnLst/>
              <a:rect l="l" t="t" r="r" b="b"/>
              <a:pathLst>
                <a:path w="5194582" h="2263816">
                  <a:moveTo>
                    <a:pt x="0" y="0"/>
                  </a:moveTo>
                  <a:lnTo>
                    <a:pt x="5194582" y="0"/>
                  </a:lnTo>
                  <a:lnTo>
                    <a:pt x="5194582" y="2263816"/>
                  </a:lnTo>
                  <a:lnTo>
                    <a:pt x="0" y="2263816"/>
                  </a:lnTo>
                  <a:close/>
                </a:path>
              </a:pathLst>
            </a:custGeom>
            <a:solidFill>
              <a:srgbClr val="000000"/>
            </a:solidFill>
          </p:spPr>
        </p:sp>
        <p:sp>
          <p:nvSpPr>
            <p:cNvPr id="4" name="TextBox 4"/>
            <p:cNvSpPr txBox="1"/>
            <p:nvPr/>
          </p:nvSpPr>
          <p:spPr>
            <a:xfrm>
              <a:off x="0" y="-57150"/>
              <a:ext cx="5194582" cy="2320966"/>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62000" y="2382157"/>
            <a:ext cx="16840200" cy="6114143"/>
            <a:chOff x="0" y="0"/>
            <a:chExt cx="2049490" cy="672295"/>
          </a:xfrm>
          <a:blipFill dpi="0" rotWithShape="1">
            <a:blip r:embed="rId2">
              <a:extLst>
                <a:ext uri="{28A0092B-C50C-407E-A947-70E740481C1C}">
                  <a14:useLocalDpi xmlns:a14="http://schemas.microsoft.com/office/drawing/2010/main" val="0"/>
                </a:ext>
              </a:extLst>
            </a:blip>
            <a:srcRect/>
            <a:stretch>
              <a:fillRect/>
            </a:stretch>
          </a:blipFill>
        </p:grpSpPr>
        <p:sp>
          <p:nvSpPr>
            <p:cNvPr id="6" name="Freeform 6"/>
            <p:cNvSpPr/>
            <p:nvPr/>
          </p:nvSpPr>
          <p:spPr>
            <a:xfrm>
              <a:off x="0" y="0"/>
              <a:ext cx="2049490" cy="672295"/>
            </a:xfrm>
            <a:custGeom>
              <a:avLst/>
              <a:gdLst/>
              <a:ahLst/>
              <a:cxnLst/>
              <a:rect l="l" t="t" r="r" b="b"/>
              <a:pathLst>
                <a:path w="2049490" h="672295">
                  <a:moveTo>
                    <a:pt x="0" y="0"/>
                  </a:moveTo>
                  <a:lnTo>
                    <a:pt x="2049490" y="0"/>
                  </a:lnTo>
                  <a:lnTo>
                    <a:pt x="2049490" y="672295"/>
                  </a:lnTo>
                  <a:lnTo>
                    <a:pt x="0" y="672295"/>
                  </a:lnTo>
                  <a:close/>
                </a:path>
              </a:pathLst>
            </a:custGeom>
            <a:grpFill/>
          </p:spPr>
        </p:sp>
      </p:grpSp>
      <p:sp>
        <p:nvSpPr>
          <p:cNvPr id="7" name="TextBox 7"/>
          <p:cNvSpPr txBox="1"/>
          <p:nvPr/>
        </p:nvSpPr>
        <p:spPr>
          <a:xfrm>
            <a:off x="2000909" y="472396"/>
            <a:ext cx="14877916" cy="1692771"/>
          </a:xfrm>
          <a:prstGeom prst="rect">
            <a:avLst/>
          </a:prstGeom>
        </p:spPr>
        <p:txBody>
          <a:bodyPr wrap="square" lIns="0" tIns="0" rIns="0" bIns="0" rtlCol="0" anchor="t">
            <a:spAutoFit/>
          </a:bodyPr>
          <a:lstStyle/>
          <a:p>
            <a:pPr algn="ctr"/>
            <a:r>
              <a:rPr lang="en-US" sz="5500" dirty="0" smtClean="0">
                <a:solidFill>
                  <a:srgbClr val="8D6F22"/>
                </a:solidFill>
                <a:latin typeface="The Seasons Bold"/>
              </a:rPr>
              <a:t>Highest and Lowest Lead Times For Reservations </a:t>
            </a:r>
            <a:endParaRPr lang="en-US" sz="5500" dirty="0">
              <a:solidFill>
                <a:srgbClr val="8D6F22"/>
              </a:solidFill>
              <a:latin typeface="The Seasons Bold"/>
            </a:endParaRPr>
          </a:p>
        </p:txBody>
      </p:sp>
      <p:sp>
        <p:nvSpPr>
          <p:cNvPr id="10" name="TextBox 9"/>
          <p:cNvSpPr txBox="1"/>
          <p:nvPr/>
        </p:nvSpPr>
        <p:spPr>
          <a:xfrm>
            <a:off x="5473746" y="8702916"/>
            <a:ext cx="10820400" cy="1631216"/>
          </a:xfrm>
          <a:prstGeom prst="rect">
            <a:avLst/>
          </a:prstGeom>
          <a:noFill/>
        </p:spPr>
        <p:txBody>
          <a:bodyPr wrap="square" rtlCol="0">
            <a:spAutoFit/>
          </a:bodyPr>
          <a:lstStyle/>
          <a:p>
            <a:r>
              <a:rPr lang="en-US" sz="5000" dirty="0" smtClean="0">
                <a:solidFill>
                  <a:schemeClr val="bg1"/>
                </a:solidFill>
              </a:rPr>
              <a:t>Highest Lead Time: 443</a:t>
            </a:r>
          </a:p>
          <a:p>
            <a:r>
              <a:rPr lang="en-US" sz="5000" dirty="0" smtClean="0">
                <a:solidFill>
                  <a:schemeClr val="bg1"/>
                </a:solidFill>
              </a:rPr>
              <a:t>Lowest Lead Time: 0</a:t>
            </a:r>
            <a:endParaRPr lang="en-US" sz="5000" dirty="0">
              <a:solidFill>
                <a:schemeClr val="bg1"/>
              </a:solidFill>
            </a:endParaRPr>
          </a:p>
        </p:txBody>
      </p:sp>
    </p:spTree>
    <p:extLst>
      <p:ext uri="{BB962C8B-B14F-4D97-AF65-F5344CB8AC3E}">
        <p14:creationId xmlns:p14="http://schemas.microsoft.com/office/powerpoint/2010/main" val="3754581880"/>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8"/>
          <p:cNvGrpSpPr/>
          <p:nvPr/>
        </p:nvGrpSpPr>
        <p:grpSpPr>
          <a:xfrm rot="-5400000">
            <a:off x="6868061" y="6454000"/>
            <a:ext cx="4396674" cy="4214073"/>
            <a:chOff x="-140149" y="-57150"/>
            <a:chExt cx="280298" cy="831931"/>
          </a:xfrm>
        </p:grpSpPr>
        <p:sp>
          <p:nvSpPr>
            <p:cNvPr id="19" name="Freeform 19"/>
            <p:cNvSpPr/>
            <p:nvPr/>
          </p:nvSpPr>
          <p:spPr>
            <a:xfrm>
              <a:off x="-140149" y="-5715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20" name="TextBox 20"/>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2" name="Group 2"/>
          <p:cNvGrpSpPr/>
          <p:nvPr/>
        </p:nvGrpSpPr>
        <p:grpSpPr>
          <a:xfrm>
            <a:off x="-679489" y="5327603"/>
            <a:ext cx="19723177" cy="8595427"/>
            <a:chOff x="0" y="0"/>
            <a:chExt cx="5194582" cy="2263816"/>
          </a:xfrm>
        </p:grpSpPr>
        <p:sp>
          <p:nvSpPr>
            <p:cNvPr id="3" name="Freeform 3"/>
            <p:cNvSpPr/>
            <p:nvPr/>
          </p:nvSpPr>
          <p:spPr>
            <a:xfrm>
              <a:off x="0" y="0"/>
              <a:ext cx="5194582" cy="2263816"/>
            </a:xfrm>
            <a:custGeom>
              <a:avLst/>
              <a:gdLst/>
              <a:ahLst/>
              <a:cxnLst/>
              <a:rect l="l" t="t" r="r" b="b"/>
              <a:pathLst>
                <a:path w="5194582" h="2263816">
                  <a:moveTo>
                    <a:pt x="0" y="0"/>
                  </a:moveTo>
                  <a:lnTo>
                    <a:pt x="5194582" y="0"/>
                  </a:lnTo>
                  <a:lnTo>
                    <a:pt x="5194582" y="2263816"/>
                  </a:lnTo>
                  <a:lnTo>
                    <a:pt x="0" y="2263816"/>
                  </a:lnTo>
                  <a:close/>
                </a:path>
              </a:pathLst>
            </a:custGeom>
            <a:solidFill>
              <a:srgbClr val="000000"/>
            </a:solidFill>
          </p:spPr>
        </p:sp>
        <p:sp>
          <p:nvSpPr>
            <p:cNvPr id="4" name="TextBox 4"/>
            <p:cNvSpPr txBox="1"/>
            <p:nvPr/>
          </p:nvSpPr>
          <p:spPr>
            <a:xfrm>
              <a:off x="0" y="-57150"/>
              <a:ext cx="5194582" cy="2320966"/>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62000" y="2382157"/>
            <a:ext cx="16840200" cy="6114143"/>
            <a:chOff x="0" y="0"/>
            <a:chExt cx="2049490" cy="672295"/>
          </a:xfrm>
          <a:blipFill dpi="0" rotWithShape="1">
            <a:blip r:embed="rId2">
              <a:extLst>
                <a:ext uri="{28A0092B-C50C-407E-A947-70E740481C1C}">
                  <a14:useLocalDpi xmlns:a14="http://schemas.microsoft.com/office/drawing/2010/main" val="0"/>
                </a:ext>
              </a:extLst>
            </a:blip>
            <a:srcRect/>
            <a:stretch>
              <a:fillRect/>
            </a:stretch>
          </a:blipFill>
        </p:grpSpPr>
        <p:sp>
          <p:nvSpPr>
            <p:cNvPr id="6" name="Freeform 6"/>
            <p:cNvSpPr/>
            <p:nvPr/>
          </p:nvSpPr>
          <p:spPr>
            <a:xfrm>
              <a:off x="0" y="0"/>
              <a:ext cx="2049490" cy="672295"/>
            </a:xfrm>
            <a:custGeom>
              <a:avLst/>
              <a:gdLst/>
              <a:ahLst/>
              <a:cxnLst/>
              <a:rect l="l" t="t" r="r" b="b"/>
              <a:pathLst>
                <a:path w="2049490" h="672295">
                  <a:moveTo>
                    <a:pt x="0" y="0"/>
                  </a:moveTo>
                  <a:lnTo>
                    <a:pt x="2049490" y="0"/>
                  </a:lnTo>
                  <a:lnTo>
                    <a:pt x="2049490" y="672295"/>
                  </a:lnTo>
                  <a:lnTo>
                    <a:pt x="0" y="672295"/>
                  </a:lnTo>
                  <a:close/>
                </a:path>
              </a:pathLst>
            </a:custGeom>
            <a:grpFill/>
          </p:spPr>
        </p:sp>
      </p:grpSp>
      <p:sp>
        <p:nvSpPr>
          <p:cNvPr id="7" name="TextBox 7"/>
          <p:cNvSpPr txBox="1"/>
          <p:nvPr/>
        </p:nvSpPr>
        <p:spPr>
          <a:xfrm>
            <a:off x="2000909" y="472396"/>
            <a:ext cx="14877916" cy="1692771"/>
          </a:xfrm>
          <a:prstGeom prst="rect">
            <a:avLst/>
          </a:prstGeom>
        </p:spPr>
        <p:txBody>
          <a:bodyPr wrap="square" lIns="0" tIns="0" rIns="0" bIns="0" rtlCol="0" anchor="t">
            <a:spAutoFit/>
          </a:bodyPr>
          <a:lstStyle/>
          <a:p>
            <a:pPr algn="ctr"/>
            <a:r>
              <a:rPr lang="en-US" sz="5500" dirty="0" smtClean="0">
                <a:solidFill>
                  <a:srgbClr val="8D6F22"/>
                </a:solidFill>
                <a:latin typeface="The Seasons Bold"/>
              </a:rPr>
              <a:t>Most Common Market Segment Type For Reservations</a:t>
            </a:r>
            <a:endParaRPr lang="en-US" sz="5500" dirty="0">
              <a:solidFill>
                <a:srgbClr val="8D6F22"/>
              </a:solidFill>
              <a:latin typeface="The Seasons Bold"/>
            </a:endParaRPr>
          </a:p>
        </p:txBody>
      </p:sp>
      <p:sp>
        <p:nvSpPr>
          <p:cNvPr id="10" name="TextBox 9"/>
          <p:cNvSpPr txBox="1"/>
          <p:nvPr/>
        </p:nvSpPr>
        <p:spPr>
          <a:xfrm>
            <a:off x="4029667" y="8511649"/>
            <a:ext cx="10820400" cy="1477328"/>
          </a:xfrm>
          <a:prstGeom prst="rect">
            <a:avLst/>
          </a:prstGeom>
          <a:noFill/>
        </p:spPr>
        <p:txBody>
          <a:bodyPr wrap="square" rtlCol="0">
            <a:spAutoFit/>
          </a:bodyPr>
          <a:lstStyle/>
          <a:p>
            <a:pPr algn="ctr"/>
            <a:r>
              <a:rPr lang="en-US" sz="9000" dirty="0" smtClean="0">
                <a:solidFill>
                  <a:schemeClr val="bg1"/>
                </a:solidFill>
              </a:rPr>
              <a:t>Online </a:t>
            </a:r>
            <a:endParaRPr lang="en-US" sz="9000" dirty="0">
              <a:solidFill>
                <a:schemeClr val="bg1"/>
              </a:solidFill>
            </a:endParaRPr>
          </a:p>
        </p:txBody>
      </p:sp>
    </p:spTree>
    <p:extLst>
      <p:ext uri="{BB962C8B-B14F-4D97-AF65-F5344CB8AC3E}">
        <p14:creationId xmlns:p14="http://schemas.microsoft.com/office/powerpoint/2010/main" val="3906714974"/>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8"/>
          <p:cNvGrpSpPr/>
          <p:nvPr/>
        </p:nvGrpSpPr>
        <p:grpSpPr>
          <a:xfrm rot="-5400000">
            <a:off x="6868061" y="6454000"/>
            <a:ext cx="4396674" cy="4214073"/>
            <a:chOff x="-140149" y="-57150"/>
            <a:chExt cx="280298" cy="831931"/>
          </a:xfrm>
        </p:grpSpPr>
        <p:sp>
          <p:nvSpPr>
            <p:cNvPr id="19" name="Freeform 19"/>
            <p:cNvSpPr/>
            <p:nvPr/>
          </p:nvSpPr>
          <p:spPr>
            <a:xfrm>
              <a:off x="-140149" y="-5715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20" name="TextBox 20"/>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2" name="Group 2"/>
          <p:cNvGrpSpPr/>
          <p:nvPr/>
        </p:nvGrpSpPr>
        <p:grpSpPr>
          <a:xfrm>
            <a:off x="-679489" y="5327603"/>
            <a:ext cx="19723177" cy="8595427"/>
            <a:chOff x="0" y="0"/>
            <a:chExt cx="5194582" cy="2263816"/>
          </a:xfrm>
        </p:grpSpPr>
        <p:sp>
          <p:nvSpPr>
            <p:cNvPr id="3" name="Freeform 3"/>
            <p:cNvSpPr/>
            <p:nvPr/>
          </p:nvSpPr>
          <p:spPr>
            <a:xfrm>
              <a:off x="0" y="0"/>
              <a:ext cx="5194582" cy="2263816"/>
            </a:xfrm>
            <a:custGeom>
              <a:avLst/>
              <a:gdLst/>
              <a:ahLst/>
              <a:cxnLst/>
              <a:rect l="l" t="t" r="r" b="b"/>
              <a:pathLst>
                <a:path w="5194582" h="2263816">
                  <a:moveTo>
                    <a:pt x="0" y="0"/>
                  </a:moveTo>
                  <a:lnTo>
                    <a:pt x="5194582" y="0"/>
                  </a:lnTo>
                  <a:lnTo>
                    <a:pt x="5194582" y="2263816"/>
                  </a:lnTo>
                  <a:lnTo>
                    <a:pt x="0" y="2263816"/>
                  </a:lnTo>
                  <a:close/>
                </a:path>
              </a:pathLst>
            </a:custGeom>
            <a:solidFill>
              <a:srgbClr val="000000"/>
            </a:solidFill>
          </p:spPr>
        </p:sp>
        <p:sp>
          <p:nvSpPr>
            <p:cNvPr id="4" name="TextBox 4"/>
            <p:cNvSpPr txBox="1"/>
            <p:nvPr/>
          </p:nvSpPr>
          <p:spPr>
            <a:xfrm>
              <a:off x="0" y="-57150"/>
              <a:ext cx="5194582" cy="2320966"/>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62000" y="2382157"/>
            <a:ext cx="16840200" cy="6114143"/>
            <a:chOff x="0" y="0"/>
            <a:chExt cx="2049490" cy="672295"/>
          </a:xfrm>
          <a:blipFill dpi="0" rotWithShape="1">
            <a:blip r:embed="rId2">
              <a:extLst>
                <a:ext uri="{28A0092B-C50C-407E-A947-70E740481C1C}">
                  <a14:useLocalDpi xmlns:a14="http://schemas.microsoft.com/office/drawing/2010/main" val="0"/>
                </a:ext>
              </a:extLst>
            </a:blip>
            <a:srcRect/>
            <a:stretch>
              <a:fillRect/>
            </a:stretch>
          </a:blipFill>
        </p:grpSpPr>
        <p:sp>
          <p:nvSpPr>
            <p:cNvPr id="6" name="Freeform 6"/>
            <p:cNvSpPr/>
            <p:nvPr/>
          </p:nvSpPr>
          <p:spPr>
            <a:xfrm>
              <a:off x="0" y="0"/>
              <a:ext cx="2049490" cy="672295"/>
            </a:xfrm>
            <a:custGeom>
              <a:avLst/>
              <a:gdLst/>
              <a:ahLst/>
              <a:cxnLst/>
              <a:rect l="l" t="t" r="r" b="b"/>
              <a:pathLst>
                <a:path w="2049490" h="672295">
                  <a:moveTo>
                    <a:pt x="0" y="0"/>
                  </a:moveTo>
                  <a:lnTo>
                    <a:pt x="2049490" y="0"/>
                  </a:lnTo>
                  <a:lnTo>
                    <a:pt x="2049490" y="672295"/>
                  </a:lnTo>
                  <a:lnTo>
                    <a:pt x="0" y="672295"/>
                  </a:lnTo>
                  <a:close/>
                </a:path>
              </a:pathLst>
            </a:custGeom>
            <a:grpFill/>
          </p:spPr>
        </p:sp>
      </p:grpSp>
      <p:sp>
        <p:nvSpPr>
          <p:cNvPr id="7" name="TextBox 7"/>
          <p:cNvSpPr txBox="1"/>
          <p:nvPr/>
        </p:nvSpPr>
        <p:spPr>
          <a:xfrm>
            <a:off x="2000909" y="472396"/>
            <a:ext cx="14877916" cy="1692771"/>
          </a:xfrm>
          <a:prstGeom prst="rect">
            <a:avLst/>
          </a:prstGeom>
        </p:spPr>
        <p:txBody>
          <a:bodyPr wrap="square" lIns="0" tIns="0" rIns="0" bIns="0" rtlCol="0" anchor="t">
            <a:spAutoFit/>
          </a:bodyPr>
          <a:lstStyle/>
          <a:p>
            <a:pPr algn="ctr"/>
            <a:r>
              <a:rPr lang="en-US" sz="5500" dirty="0" smtClean="0">
                <a:solidFill>
                  <a:srgbClr val="8D6F22"/>
                </a:solidFill>
                <a:latin typeface="The Seasons Bold"/>
              </a:rPr>
              <a:t>Number Of  Reservations Having Booking Status Of  “Confirmed”</a:t>
            </a:r>
            <a:endParaRPr lang="en-US" sz="5500" dirty="0">
              <a:solidFill>
                <a:srgbClr val="8D6F22"/>
              </a:solidFill>
              <a:latin typeface="The Seasons Bold"/>
            </a:endParaRPr>
          </a:p>
        </p:txBody>
      </p:sp>
      <p:sp>
        <p:nvSpPr>
          <p:cNvPr id="10" name="TextBox 9"/>
          <p:cNvSpPr txBox="1"/>
          <p:nvPr/>
        </p:nvSpPr>
        <p:spPr>
          <a:xfrm>
            <a:off x="4029667" y="8511649"/>
            <a:ext cx="10820400" cy="1477328"/>
          </a:xfrm>
          <a:prstGeom prst="rect">
            <a:avLst/>
          </a:prstGeom>
          <a:noFill/>
        </p:spPr>
        <p:txBody>
          <a:bodyPr wrap="square" rtlCol="0">
            <a:spAutoFit/>
          </a:bodyPr>
          <a:lstStyle/>
          <a:p>
            <a:pPr algn="ctr"/>
            <a:r>
              <a:rPr lang="en-US" sz="9000" dirty="0" smtClean="0">
                <a:solidFill>
                  <a:schemeClr val="bg1"/>
                </a:solidFill>
              </a:rPr>
              <a:t>493</a:t>
            </a:r>
            <a:endParaRPr lang="en-US" sz="9000" dirty="0">
              <a:solidFill>
                <a:schemeClr val="bg1"/>
              </a:solidFill>
            </a:endParaRPr>
          </a:p>
        </p:txBody>
      </p:sp>
    </p:spTree>
    <p:extLst>
      <p:ext uri="{BB962C8B-B14F-4D97-AF65-F5344CB8AC3E}">
        <p14:creationId xmlns:p14="http://schemas.microsoft.com/office/powerpoint/2010/main" val="885794510"/>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8"/>
          <p:cNvGrpSpPr/>
          <p:nvPr/>
        </p:nvGrpSpPr>
        <p:grpSpPr>
          <a:xfrm rot="-5400000">
            <a:off x="6868061" y="6454000"/>
            <a:ext cx="4396674" cy="4214073"/>
            <a:chOff x="-140149" y="-57150"/>
            <a:chExt cx="280298" cy="831931"/>
          </a:xfrm>
        </p:grpSpPr>
        <p:sp>
          <p:nvSpPr>
            <p:cNvPr id="19" name="Freeform 19"/>
            <p:cNvSpPr/>
            <p:nvPr/>
          </p:nvSpPr>
          <p:spPr>
            <a:xfrm>
              <a:off x="-140149" y="-5715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20" name="TextBox 20"/>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2" name="Group 2"/>
          <p:cNvGrpSpPr/>
          <p:nvPr/>
        </p:nvGrpSpPr>
        <p:grpSpPr>
          <a:xfrm>
            <a:off x="-679489" y="5327603"/>
            <a:ext cx="19723177" cy="8595427"/>
            <a:chOff x="0" y="0"/>
            <a:chExt cx="5194582" cy="2263816"/>
          </a:xfrm>
        </p:grpSpPr>
        <p:sp>
          <p:nvSpPr>
            <p:cNvPr id="3" name="Freeform 3"/>
            <p:cNvSpPr/>
            <p:nvPr/>
          </p:nvSpPr>
          <p:spPr>
            <a:xfrm>
              <a:off x="0" y="0"/>
              <a:ext cx="5194582" cy="2263816"/>
            </a:xfrm>
            <a:custGeom>
              <a:avLst/>
              <a:gdLst/>
              <a:ahLst/>
              <a:cxnLst/>
              <a:rect l="l" t="t" r="r" b="b"/>
              <a:pathLst>
                <a:path w="5194582" h="2263816">
                  <a:moveTo>
                    <a:pt x="0" y="0"/>
                  </a:moveTo>
                  <a:lnTo>
                    <a:pt x="5194582" y="0"/>
                  </a:lnTo>
                  <a:lnTo>
                    <a:pt x="5194582" y="2263816"/>
                  </a:lnTo>
                  <a:lnTo>
                    <a:pt x="0" y="2263816"/>
                  </a:lnTo>
                  <a:close/>
                </a:path>
              </a:pathLst>
            </a:custGeom>
            <a:solidFill>
              <a:srgbClr val="000000"/>
            </a:solidFill>
          </p:spPr>
        </p:sp>
        <p:sp>
          <p:nvSpPr>
            <p:cNvPr id="4" name="TextBox 4"/>
            <p:cNvSpPr txBox="1"/>
            <p:nvPr/>
          </p:nvSpPr>
          <p:spPr>
            <a:xfrm>
              <a:off x="0" y="-57150"/>
              <a:ext cx="5194582" cy="2320966"/>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62000" y="2382157"/>
            <a:ext cx="16840200" cy="6114143"/>
            <a:chOff x="0" y="0"/>
            <a:chExt cx="2049490" cy="672295"/>
          </a:xfrm>
          <a:blipFill dpi="0" rotWithShape="1">
            <a:blip r:embed="rId2">
              <a:extLst>
                <a:ext uri="{28A0092B-C50C-407E-A947-70E740481C1C}">
                  <a14:useLocalDpi xmlns:a14="http://schemas.microsoft.com/office/drawing/2010/main" val="0"/>
                </a:ext>
              </a:extLst>
            </a:blip>
            <a:srcRect/>
            <a:stretch>
              <a:fillRect/>
            </a:stretch>
          </a:blipFill>
        </p:grpSpPr>
        <p:sp>
          <p:nvSpPr>
            <p:cNvPr id="6" name="Freeform 6"/>
            <p:cNvSpPr/>
            <p:nvPr/>
          </p:nvSpPr>
          <p:spPr>
            <a:xfrm>
              <a:off x="0" y="0"/>
              <a:ext cx="2049490" cy="672295"/>
            </a:xfrm>
            <a:custGeom>
              <a:avLst/>
              <a:gdLst/>
              <a:ahLst/>
              <a:cxnLst/>
              <a:rect l="l" t="t" r="r" b="b"/>
              <a:pathLst>
                <a:path w="2049490" h="672295">
                  <a:moveTo>
                    <a:pt x="0" y="0"/>
                  </a:moveTo>
                  <a:lnTo>
                    <a:pt x="2049490" y="0"/>
                  </a:lnTo>
                  <a:lnTo>
                    <a:pt x="2049490" y="672295"/>
                  </a:lnTo>
                  <a:lnTo>
                    <a:pt x="0" y="672295"/>
                  </a:lnTo>
                  <a:close/>
                </a:path>
              </a:pathLst>
            </a:custGeom>
            <a:grpFill/>
          </p:spPr>
        </p:sp>
      </p:grpSp>
      <p:sp>
        <p:nvSpPr>
          <p:cNvPr id="7" name="TextBox 7"/>
          <p:cNvSpPr txBox="1"/>
          <p:nvPr/>
        </p:nvSpPr>
        <p:spPr>
          <a:xfrm>
            <a:off x="2000909" y="472396"/>
            <a:ext cx="14877916" cy="1692771"/>
          </a:xfrm>
          <a:prstGeom prst="rect">
            <a:avLst/>
          </a:prstGeom>
        </p:spPr>
        <p:txBody>
          <a:bodyPr wrap="square" lIns="0" tIns="0" rIns="0" bIns="0" rtlCol="0" anchor="t">
            <a:spAutoFit/>
          </a:bodyPr>
          <a:lstStyle/>
          <a:p>
            <a:pPr algn="ctr"/>
            <a:r>
              <a:rPr lang="en-US" sz="5500" dirty="0" smtClean="0">
                <a:solidFill>
                  <a:srgbClr val="8D6F22"/>
                </a:solidFill>
                <a:latin typeface="The Seasons Bold"/>
              </a:rPr>
              <a:t>Total Number Of Adults And Children Across All Reservations</a:t>
            </a:r>
            <a:endParaRPr lang="en-US" sz="5500" dirty="0">
              <a:solidFill>
                <a:srgbClr val="8D6F22"/>
              </a:solidFill>
              <a:latin typeface="The Seasons Bold"/>
            </a:endParaRPr>
          </a:p>
        </p:txBody>
      </p:sp>
      <p:sp>
        <p:nvSpPr>
          <p:cNvPr id="10" name="TextBox 9"/>
          <p:cNvSpPr txBox="1"/>
          <p:nvPr/>
        </p:nvSpPr>
        <p:spPr>
          <a:xfrm>
            <a:off x="4876800" y="8496300"/>
            <a:ext cx="10820400" cy="2631490"/>
          </a:xfrm>
          <a:prstGeom prst="rect">
            <a:avLst/>
          </a:prstGeom>
          <a:noFill/>
        </p:spPr>
        <p:txBody>
          <a:bodyPr wrap="square" rtlCol="0">
            <a:spAutoFit/>
          </a:bodyPr>
          <a:lstStyle/>
          <a:p>
            <a:r>
              <a:rPr lang="en-US" sz="5300" dirty="0" smtClean="0">
                <a:solidFill>
                  <a:schemeClr val="bg1"/>
                </a:solidFill>
              </a:rPr>
              <a:t>Number of Adults: 1316</a:t>
            </a:r>
          </a:p>
          <a:p>
            <a:r>
              <a:rPr lang="en-US" sz="5300" dirty="0" smtClean="0">
                <a:solidFill>
                  <a:schemeClr val="bg1"/>
                </a:solidFill>
              </a:rPr>
              <a:t>Number of Children: 69</a:t>
            </a:r>
          </a:p>
          <a:p>
            <a:pPr algn="ctr"/>
            <a:endParaRPr lang="en-US" sz="5500" dirty="0">
              <a:solidFill>
                <a:schemeClr val="bg1"/>
              </a:solidFill>
            </a:endParaRPr>
          </a:p>
        </p:txBody>
      </p:sp>
    </p:spTree>
    <p:extLst>
      <p:ext uri="{BB962C8B-B14F-4D97-AF65-F5344CB8AC3E}">
        <p14:creationId xmlns:p14="http://schemas.microsoft.com/office/powerpoint/2010/main" val="612946330"/>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8"/>
          <p:cNvGrpSpPr/>
          <p:nvPr/>
        </p:nvGrpSpPr>
        <p:grpSpPr>
          <a:xfrm rot="-5400000">
            <a:off x="6868061" y="6454000"/>
            <a:ext cx="4396674" cy="4214073"/>
            <a:chOff x="-140149" y="-57150"/>
            <a:chExt cx="280298" cy="831931"/>
          </a:xfrm>
        </p:grpSpPr>
        <p:sp>
          <p:nvSpPr>
            <p:cNvPr id="19" name="Freeform 19"/>
            <p:cNvSpPr/>
            <p:nvPr/>
          </p:nvSpPr>
          <p:spPr>
            <a:xfrm>
              <a:off x="-140149" y="-5715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20" name="TextBox 20"/>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2" name="Group 2"/>
          <p:cNvGrpSpPr/>
          <p:nvPr/>
        </p:nvGrpSpPr>
        <p:grpSpPr>
          <a:xfrm>
            <a:off x="-679489" y="5327603"/>
            <a:ext cx="19723177" cy="8595427"/>
            <a:chOff x="0" y="0"/>
            <a:chExt cx="5194582" cy="2263816"/>
          </a:xfrm>
        </p:grpSpPr>
        <p:sp>
          <p:nvSpPr>
            <p:cNvPr id="3" name="Freeform 3"/>
            <p:cNvSpPr/>
            <p:nvPr/>
          </p:nvSpPr>
          <p:spPr>
            <a:xfrm>
              <a:off x="0" y="0"/>
              <a:ext cx="5194582" cy="2263816"/>
            </a:xfrm>
            <a:custGeom>
              <a:avLst/>
              <a:gdLst/>
              <a:ahLst/>
              <a:cxnLst/>
              <a:rect l="l" t="t" r="r" b="b"/>
              <a:pathLst>
                <a:path w="5194582" h="2263816">
                  <a:moveTo>
                    <a:pt x="0" y="0"/>
                  </a:moveTo>
                  <a:lnTo>
                    <a:pt x="5194582" y="0"/>
                  </a:lnTo>
                  <a:lnTo>
                    <a:pt x="5194582" y="2263816"/>
                  </a:lnTo>
                  <a:lnTo>
                    <a:pt x="0" y="2263816"/>
                  </a:lnTo>
                  <a:close/>
                </a:path>
              </a:pathLst>
            </a:custGeom>
            <a:solidFill>
              <a:srgbClr val="000000"/>
            </a:solidFill>
          </p:spPr>
        </p:sp>
        <p:sp>
          <p:nvSpPr>
            <p:cNvPr id="4" name="TextBox 4"/>
            <p:cNvSpPr txBox="1"/>
            <p:nvPr/>
          </p:nvSpPr>
          <p:spPr>
            <a:xfrm>
              <a:off x="0" y="-57150"/>
              <a:ext cx="5194582" cy="2320966"/>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62000" y="2382157"/>
            <a:ext cx="16840200" cy="6114143"/>
            <a:chOff x="0" y="0"/>
            <a:chExt cx="2049490" cy="672295"/>
          </a:xfrm>
          <a:blipFill dpi="0" rotWithShape="1">
            <a:blip r:embed="rId2">
              <a:extLst>
                <a:ext uri="{28A0092B-C50C-407E-A947-70E740481C1C}">
                  <a14:useLocalDpi xmlns:a14="http://schemas.microsoft.com/office/drawing/2010/main" val="0"/>
                </a:ext>
              </a:extLst>
            </a:blip>
            <a:srcRect/>
            <a:stretch>
              <a:fillRect/>
            </a:stretch>
          </a:blipFill>
        </p:grpSpPr>
        <p:sp>
          <p:nvSpPr>
            <p:cNvPr id="6" name="Freeform 6"/>
            <p:cNvSpPr/>
            <p:nvPr/>
          </p:nvSpPr>
          <p:spPr>
            <a:xfrm>
              <a:off x="0" y="0"/>
              <a:ext cx="2049490" cy="672295"/>
            </a:xfrm>
            <a:custGeom>
              <a:avLst/>
              <a:gdLst/>
              <a:ahLst/>
              <a:cxnLst/>
              <a:rect l="l" t="t" r="r" b="b"/>
              <a:pathLst>
                <a:path w="2049490" h="672295">
                  <a:moveTo>
                    <a:pt x="0" y="0"/>
                  </a:moveTo>
                  <a:lnTo>
                    <a:pt x="2049490" y="0"/>
                  </a:lnTo>
                  <a:lnTo>
                    <a:pt x="2049490" y="672295"/>
                  </a:lnTo>
                  <a:lnTo>
                    <a:pt x="0" y="672295"/>
                  </a:lnTo>
                  <a:close/>
                </a:path>
              </a:pathLst>
            </a:custGeom>
            <a:grpFill/>
          </p:spPr>
        </p:sp>
      </p:grpSp>
      <p:sp>
        <p:nvSpPr>
          <p:cNvPr id="7" name="TextBox 7"/>
          <p:cNvSpPr txBox="1"/>
          <p:nvPr/>
        </p:nvSpPr>
        <p:spPr>
          <a:xfrm>
            <a:off x="2000909" y="472396"/>
            <a:ext cx="14877916" cy="1692771"/>
          </a:xfrm>
          <a:prstGeom prst="rect">
            <a:avLst/>
          </a:prstGeom>
        </p:spPr>
        <p:txBody>
          <a:bodyPr wrap="square" lIns="0" tIns="0" rIns="0" bIns="0" rtlCol="0" anchor="t">
            <a:spAutoFit/>
          </a:bodyPr>
          <a:lstStyle/>
          <a:p>
            <a:pPr algn="ctr"/>
            <a:r>
              <a:rPr lang="en-US" sz="5500" dirty="0" smtClean="0">
                <a:solidFill>
                  <a:srgbClr val="8D6F22"/>
                </a:solidFill>
                <a:latin typeface="The Seasons Bold"/>
              </a:rPr>
              <a:t>Average Number Of  Weekend Nights For Reservations Involving Children</a:t>
            </a:r>
            <a:endParaRPr lang="en-US" sz="5500" dirty="0">
              <a:solidFill>
                <a:srgbClr val="8D6F22"/>
              </a:solidFill>
              <a:latin typeface="The Seasons Bold"/>
            </a:endParaRPr>
          </a:p>
        </p:txBody>
      </p:sp>
      <p:sp>
        <p:nvSpPr>
          <p:cNvPr id="10" name="TextBox 9"/>
          <p:cNvSpPr txBox="1"/>
          <p:nvPr/>
        </p:nvSpPr>
        <p:spPr>
          <a:xfrm>
            <a:off x="4029667" y="8511649"/>
            <a:ext cx="10820400" cy="1477328"/>
          </a:xfrm>
          <a:prstGeom prst="rect">
            <a:avLst/>
          </a:prstGeom>
          <a:noFill/>
        </p:spPr>
        <p:txBody>
          <a:bodyPr wrap="square" rtlCol="0">
            <a:spAutoFit/>
          </a:bodyPr>
          <a:lstStyle/>
          <a:p>
            <a:pPr algn="ctr"/>
            <a:r>
              <a:rPr lang="en-US" sz="9000" dirty="0">
                <a:solidFill>
                  <a:schemeClr val="bg1"/>
                </a:solidFill>
              </a:rPr>
              <a:t>1</a:t>
            </a:r>
          </a:p>
        </p:txBody>
      </p:sp>
    </p:spTree>
    <p:extLst>
      <p:ext uri="{BB962C8B-B14F-4D97-AF65-F5344CB8AC3E}">
        <p14:creationId xmlns:p14="http://schemas.microsoft.com/office/powerpoint/2010/main" val="3402677352"/>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8"/>
          <p:cNvGrpSpPr/>
          <p:nvPr/>
        </p:nvGrpSpPr>
        <p:grpSpPr>
          <a:xfrm rot="-5400000">
            <a:off x="6868061" y="6454000"/>
            <a:ext cx="4396674" cy="4214073"/>
            <a:chOff x="-140149" y="-57150"/>
            <a:chExt cx="280298" cy="831931"/>
          </a:xfrm>
        </p:grpSpPr>
        <p:sp>
          <p:nvSpPr>
            <p:cNvPr id="19" name="Freeform 19"/>
            <p:cNvSpPr/>
            <p:nvPr/>
          </p:nvSpPr>
          <p:spPr>
            <a:xfrm>
              <a:off x="-140149" y="-5715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20" name="TextBox 20"/>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2" name="Group 2"/>
          <p:cNvGrpSpPr/>
          <p:nvPr/>
        </p:nvGrpSpPr>
        <p:grpSpPr>
          <a:xfrm>
            <a:off x="-679489" y="5327603"/>
            <a:ext cx="19723177" cy="8595427"/>
            <a:chOff x="0" y="0"/>
            <a:chExt cx="5194582" cy="2263816"/>
          </a:xfrm>
        </p:grpSpPr>
        <p:sp>
          <p:nvSpPr>
            <p:cNvPr id="3" name="Freeform 3"/>
            <p:cNvSpPr/>
            <p:nvPr/>
          </p:nvSpPr>
          <p:spPr>
            <a:xfrm>
              <a:off x="0" y="0"/>
              <a:ext cx="5194582" cy="2263816"/>
            </a:xfrm>
            <a:custGeom>
              <a:avLst/>
              <a:gdLst/>
              <a:ahLst/>
              <a:cxnLst/>
              <a:rect l="l" t="t" r="r" b="b"/>
              <a:pathLst>
                <a:path w="5194582" h="2263816">
                  <a:moveTo>
                    <a:pt x="0" y="0"/>
                  </a:moveTo>
                  <a:lnTo>
                    <a:pt x="5194582" y="0"/>
                  </a:lnTo>
                  <a:lnTo>
                    <a:pt x="5194582" y="2263816"/>
                  </a:lnTo>
                  <a:lnTo>
                    <a:pt x="0" y="2263816"/>
                  </a:lnTo>
                  <a:close/>
                </a:path>
              </a:pathLst>
            </a:custGeom>
            <a:solidFill>
              <a:srgbClr val="000000"/>
            </a:solidFill>
          </p:spPr>
        </p:sp>
        <p:sp>
          <p:nvSpPr>
            <p:cNvPr id="4" name="TextBox 4"/>
            <p:cNvSpPr txBox="1"/>
            <p:nvPr/>
          </p:nvSpPr>
          <p:spPr>
            <a:xfrm>
              <a:off x="0" y="-57150"/>
              <a:ext cx="5194582" cy="2320966"/>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62000" y="1535773"/>
            <a:ext cx="16840200" cy="8408327"/>
            <a:chOff x="0" y="0"/>
            <a:chExt cx="2049490" cy="672295"/>
          </a:xfrm>
          <a:blipFill dpi="0" rotWithShape="1">
            <a:blip r:embed="rId2">
              <a:extLst>
                <a:ext uri="{28A0092B-C50C-407E-A947-70E740481C1C}">
                  <a14:useLocalDpi xmlns:a14="http://schemas.microsoft.com/office/drawing/2010/main" val="0"/>
                </a:ext>
              </a:extLst>
            </a:blip>
            <a:srcRect/>
            <a:stretch>
              <a:fillRect/>
            </a:stretch>
          </a:blipFill>
        </p:grpSpPr>
        <p:sp>
          <p:nvSpPr>
            <p:cNvPr id="6" name="Freeform 6"/>
            <p:cNvSpPr/>
            <p:nvPr/>
          </p:nvSpPr>
          <p:spPr>
            <a:xfrm>
              <a:off x="0" y="0"/>
              <a:ext cx="2049490" cy="672295"/>
            </a:xfrm>
            <a:custGeom>
              <a:avLst/>
              <a:gdLst/>
              <a:ahLst/>
              <a:cxnLst/>
              <a:rect l="l" t="t" r="r" b="b"/>
              <a:pathLst>
                <a:path w="2049490" h="672295">
                  <a:moveTo>
                    <a:pt x="0" y="0"/>
                  </a:moveTo>
                  <a:lnTo>
                    <a:pt x="2049490" y="0"/>
                  </a:lnTo>
                  <a:lnTo>
                    <a:pt x="2049490" y="672295"/>
                  </a:lnTo>
                  <a:lnTo>
                    <a:pt x="0" y="672295"/>
                  </a:lnTo>
                  <a:close/>
                </a:path>
              </a:pathLst>
            </a:custGeom>
            <a:grpFill/>
          </p:spPr>
        </p:sp>
      </p:grpSp>
      <p:sp>
        <p:nvSpPr>
          <p:cNvPr id="7" name="TextBox 7"/>
          <p:cNvSpPr txBox="1"/>
          <p:nvPr/>
        </p:nvSpPr>
        <p:spPr>
          <a:xfrm>
            <a:off x="2000909" y="472396"/>
            <a:ext cx="14877916" cy="846386"/>
          </a:xfrm>
          <a:prstGeom prst="rect">
            <a:avLst/>
          </a:prstGeom>
        </p:spPr>
        <p:txBody>
          <a:bodyPr wrap="square" lIns="0" tIns="0" rIns="0" bIns="0" rtlCol="0" anchor="t">
            <a:spAutoFit/>
          </a:bodyPr>
          <a:lstStyle/>
          <a:p>
            <a:pPr algn="ctr"/>
            <a:r>
              <a:rPr lang="en-US" sz="5500" dirty="0" smtClean="0">
                <a:solidFill>
                  <a:srgbClr val="8D6F22"/>
                </a:solidFill>
                <a:latin typeface="The Seasons Bold"/>
              </a:rPr>
              <a:t>Number Of  Reservations Per Month</a:t>
            </a:r>
            <a:endParaRPr lang="en-US" sz="5500" dirty="0">
              <a:solidFill>
                <a:srgbClr val="8D6F22"/>
              </a:solidFill>
              <a:latin typeface="The Seasons Bold"/>
            </a:endParaRPr>
          </a:p>
        </p:txBody>
      </p:sp>
    </p:spTree>
    <p:extLst>
      <p:ext uri="{BB962C8B-B14F-4D97-AF65-F5344CB8AC3E}">
        <p14:creationId xmlns:p14="http://schemas.microsoft.com/office/powerpoint/2010/main" val="3208018596"/>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8"/>
          <p:cNvGrpSpPr/>
          <p:nvPr/>
        </p:nvGrpSpPr>
        <p:grpSpPr>
          <a:xfrm rot="-5400000">
            <a:off x="6868061" y="6454000"/>
            <a:ext cx="4396674" cy="4214073"/>
            <a:chOff x="-140149" y="-57150"/>
            <a:chExt cx="280298" cy="831931"/>
          </a:xfrm>
        </p:grpSpPr>
        <p:sp>
          <p:nvSpPr>
            <p:cNvPr id="19" name="Freeform 19"/>
            <p:cNvSpPr/>
            <p:nvPr/>
          </p:nvSpPr>
          <p:spPr>
            <a:xfrm>
              <a:off x="-140149" y="-5715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20" name="TextBox 20"/>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2" name="Group 2"/>
          <p:cNvGrpSpPr/>
          <p:nvPr/>
        </p:nvGrpSpPr>
        <p:grpSpPr>
          <a:xfrm>
            <a:off x="-679489" y="5327603"/>
            <a:ext cx="19723177" cy="8595427"/>
            <a:chOff x="0" y="0"/>
            <a:chExt cx="5194582" cy="2263816"/>
          </a:xfrm>
        </p:grpSpPr>
        <p:sp>
          <p:nvSpPr>
            <p:cNvPr id="3" name="Freeform 3"/>
            <p:cNvSpPr/>
            <p:nvPr/>
          </p:nvSpPr>
          <p:spPr>
            <a:xfrm>
              <a:off x="0" y="0"/>
              <a:ext cx="5194582" cy="2263816"/>
            </a:xfrm>
            <a:custGeom>
              <a:avLst/>
              <a:gdLst/>
              <a:ahLst/>
              <a:cxnLst/>
              <a:rect l="l" t="t" r="r" b="b"/>
              <a:pathLst>
                <a:path w="5194582" h="2263816">
                  <a:moveTo>
                    <a:pt x="0" y="0"/>
                  </a:moveTo>
                  <a:lnTo>
                    <a:pt x="5194582" y="0"/>
                  </a:lnTo>
                  <a:lnTo>
                    <a:pt x="5194582" y="2263816"/>
                  </a:lnTo>
                  <a:lnTo>
                    <a:pt x="0" y="2263816"/>
                  </a:lnTo>
                  <a:close/>
                </a:path>
              </a:pathLst>
            </a:custGeom>
            <a:solidFill>
              <a:srgbClr val="000000"/>
            </a:solidFill>
          </p:spPr>
        </p:sp>
        <p:sp>
          <p:nvSpPr>
            <p:cNvPr id="4" name="TextBox 4"/>
            <p:cNvSpPr txBox="1"/>
            <p:nvPr/>
          </p:nvSpPr>
          <p:spPr>
            <a:xfrm>
              <a:off x="0" y="-57150"/>
              <a:ext cx="5194582" cy="2320966"/>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62000" y="2382157"/>
            <a:ext cx="16840200" cy="7485743"/>
            <a:chOff x="0" y="0"/>
            <a:chExt cx="2049490" cy="672295"/>
          </a:xfrm>
          <a:blipFill dpi="0" rotWithShape="1">
            <a:blip r:embed="rId2">
              <a:extLst>
                <a:ext uri="{28A0092B-C50C-407E-A947-70E740481C1C}">
                  <a14:useLocalDpi xmlns:a14="http://schemas.microsoft.com/office/drawing/2010/main" val="0"/>
                </a:ext>
              </a:extLst>
            </a:blip>
            <a:srcRect/>
            <a:stretch>
              <a:fillRect/>
            </a:stretch>
          </a:blipFill>
        </p:grpSpPr>
        <p:sp>
          <p:nvSpPr>
            <p:cNvPr id="6" name="Freeform 6"/>
            <p:cNvSpPr/>
            <p:nvPr/>
          </p:nvSpPr>
          <p:spPr>
            <a:xfrm>
              <a:off x="0" y="0"/>
              <a:ext cx="2049490" cy="672295"/>
            </a:xfrm>
            <a:custGeom>
              <a:avLst/>
              <a:gdLst/>
              <a:ahLst/>
              <a:cxnLst/>
              <a:rect l="l" t="t" r="r" b="b"/>
              <a:pathLst>
                <a:path w="2049490" h="672295">
                  <a:moveTo>
                    <a:pt x="0" y="0"/>
                  </a:moveTo>
                  <a:lnTo>
                    <a:pt x="2049490" y="0"/>
                  </a:lnTo>
                  <a:lnTo>
                    <a:pt x="2049490" y="672295"/>
                  </a:lnTo>
                  <a:lnTo>
                    <a:pt x="0" y="672295"/>
                  </a:lnTo>
                  <a:close/>
                </a:path>
              </a:pathLst>
            </a:custGeom>
            <a:grpFill/>
          </p:spPr>
        </p:sp>
      </p:grpSp>
      <p:sp>
        <p:nvSpPr>
          <p:cNvPr id="7" name="TextBox 7"/>
          <p:cNvSpPr txBox="1"/>
          <p:nvPr/>
        </p:nvSpPr>
        <p:spPr>
          <a:xfrm>
            <a:off x="2000909" y="472396"/>
            <a:ext cx="14877916" cy="1692771"/>
          </a:xfrm>
          <a:prstGeom prst="rect">
            <a:avLst/>
          </a:prstGeom>
        </p:spPr>
        <p:txBody>
          <a:bodyPr wrap="square" lIns="0" tIns="0" rIns="0" bIns="0" rtlCol="0" anchor="t">
            <a:spAutoFit/>
          </a:bodyPr>
          <a:lstStyle/>
          <a:p>
            <a:pPr algn="ctr"/>
            <a:r>
              <a:rPr lang="en-US" sz="5500" dirty="0" smtClean="0">
                <a:solidFill>
                  <a:srgbClr val="8D6F22"/>
                </a:solidFill>
                <a:latin typeface="The Seasons Bold"/>
              </a:rPr>
              <a:t>Average Number Of  Weekend And Weekday Nights Spent By Guests For Each Room Type</a:t>
            </a:r>
            <a:endParaRPr lang="en-US" sz="5500" dirty="0">
              <a:solidFill>
                <a:srgbClr val="8D6F22"/>
              </a:solidFill>
              <a:latin typeface="The Seasons Bold"/>
            </a:endParaRPr>
          </a:p>
        </p:txBody>
      </p:sp>
    </p:spTree>
    <p:extLst>
      <p:ext uri="{BB962C8B-B14F-4D97-AF65-F5344CB8AC3E}">
        <p14:creationId xmlns:p14="http://schemas.microsoft.com/office/powerpoint/2010/main" val="323352673"/>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8"/>
          <p:cNvGrpSpPr/>
          <p:nvPr/>
        </p:nvGrpSpPr>
        <p:grpSpPr>
          <a:xfrm rot="-5400000">
            <a:off x="6868061" y="6454000"/>
            <a:ext cx="4396674" cy="4214073"/>
            <a:chOff x="-140149" y="-57150"/>
            <a:chExt cx="280298" cy="831931"/>
          </a:xfrm>
        </p:grpSpPr>
        <p:sp>
          <p:nvSpPr>
            <p:cNvPr id="19" name="Freeform 19"/>
            <p:cNvSpPr/>
            <p:nvPr/>
          </p:nvSpPr>
          <p:spPr>
            <a:xfrm>
              <a:off x="-140149" y="-5715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20" name="TextBox 20"/>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2" name="Group 2"/>
          <p:cNvGrpSpPr/>
          <p:nvPr/>
        </p:nvGrpSpPr>
        <p:grpSpPr>
          <a:xfrm>
            <a:off x="-679489" y="5327603"/>
            <a:ext cx="19723177" cy="8595427"/>
            <a:chOff x="0" y="0"/>
            <a:chExt cx="5194582" cy="2263816"/>
          </a:xfrm>
        </p:grpSpPr>
        <p:sp>
          <p:nvSpPr>
            <p:cNvPr id="3" name="Freeform 3"/>
            <p:cNvSpPr/>
            <p:nvPr/>
          </p:nvSpPr>
          <p:spPr>
            <a:xfrm>
              <a:off x="0" y="0"/>
              <a:ext cx="5194582" cy="2263816"/>
            </a:xfrm>
            <a:custGeom>
              <a:avLst/>
              <a:gdLst/>
              <a:ahLst/>
              <a:cxnLst/>
              <a:rect l="l" t="t" r="r" b="b"/>
              <a:pathLst>
                <a:path w="5194582" h="2263816">
                  <a:moveTo>
                    <a:pt x="0" y="0"/>
                  </a:moveTo>
                  <a:lnTo>
                    <a:pt x="5194582" y="0"/>
                  </a:lnTo>
                  <a:lnTo>
                    <a:pt x="5194582" y="2263816"/>
                  </a:lnTo>
                  <a:lnTo>
                    <a:pt x="0" y="2263816"/>
                  </a:lnTo>
                  <a:close/>
                </a:path>
              </a:pathLst>
            </a:custGeom>
            <a:solidFill>
              <a:srgbClr val="000000"/>
            </a:solidFill>
          </p:spPr>
        </p:sp>
        <p:sp>
          <p:nvSpPr>
            <p:cNvPr id="4" name="TextBox 4"/>
            <p:cNvSpPr txBox="1"/>
            <p:nvPr/>
          </p:nvSpPr>
          <p:spPr>
            <a:xfrm>
              <a:off x="0" y="-57150"/>
              <a:ext cx="5194582" cy="2320966"/>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62000" y="2382157"/>
            <a:ext cx="16840200" cy="6114143"/>
            <a:chOff x="0" y="0"/>
            <a:chExt cx="2049490" cy="672295"/>
          </a:xfrm>
          <a:blipFill dpi="0" rotWithShape="1">
            <a:blip r:embed="rId2">
              <a:extLst>
                <a:ext uri="{28A0092B-C50C-407E-A947-70E740481C1C}">
                  <a14:useLocalDpi xmlns:a14="http://schemas.microsoft.com/office/drawing/2010/main" val="0"/>
                </a:ext>
              </a:extLst>
            </a:blip>
            <a:srcRect/>
            <a:stretch>
              <a:fillRect/>
            </a:stretch>
          </a:blipFill>
        </p:grpSpPr>
        <p:sp>
          <p:nvSpPr>
            <p:cNvPr id="6" name="Freeform 6"/>
            <p:cNvSpPr/>
            <p:nvPr/>
          </p:nvSpPr>
          <p:spPr>
            <a:xfrm>
              <a:off x="0" y="0"/>
              <a:ext cx="2049490" cy="672295"/>
            </a:xfrm>
            <a:custGeom>
              <a:avLst/>
              <a:gdLst/>
              <a:ahLst/>
              <a:cxnLst/>
              <a:rect l="l" t="t" r="r" b="b"/>
              <a:pathLst>
                <a:path w="2049490" h="672295">
                  <a:moveTo>
                    <a:pt x="0" y="0"/>
                  </a:moveTo>
                  <a:lnTo>
                    <a:pt x="2049490" y="0"/>
                  </a:lnTo>
                  <a:lnTo>
                    <a:pt x="2049490" y="672295"/>
                  </a:lnTo>
                  <a:lnTo>
                    <a:pt x="0" y="672295"/>
                  </a:lnTo>
                  <a:close/>
                </a:path>
              </a:pathLst>
            </a:custGeom>
            <a:grpFill/>
          </p:spPr>
        </p:sp>
      </p:grpSp>
      <p:sp>
        <p:nvSpPr>
          <p:cNvPr id="7" name="TextBox 7"/>
          <p:cNvSpPr txBox="1"/>
          <p:nvPr/>
        </p:nvSpPr>
        <p:spPr>
          <a:xfrm>
            <a:off x="2000909" y="472396"/>
            <a:ext cx="14877916" cy="1692771"/>
          </a:xfrm>
          <a:prstGeom prst="rect">
            <a:avLst/>
          </a:prstGeom>
        </p:spPr>
        <p:txBody>
          <a:bodyPr wrap="square" lIns="0" tIns="0" rIns="0" bIns="0" rtlCol="0" anchor="t">
            <a:spAutoFit/>
          </a:bodyPr>
          <a:lstStyle/>
          <a:p>
            <a:pPr algn="ctr"/>
            <a:r>
              <a:rPr lang="en-US" sz="5500" dirty="0" smtClean="0">
                <a:solidFill>
                  <a:srgbClr val="8D6F22"/>
                </a:solidFill>
                <a:latin typeface="The Seasons Bold"/>
              </a:rPr>
              <a:t>Most Common Room Type For Reservations Involving Children And Its Average Price </a:t>
            </a:r>
            <a:endParaRPr lang="en-US" sz="5500" dirty="0">
              <a:solidFill>
                <a:srgbClr val="8D6F22"/>
              </a:solidFill>
              <a:latin typeface="The Seasons Bold"/>
            </a:endParaRPr>
          </a:p>
        </p:txBody>
      </p:sp>
      <p:sp>
        <p:nvSpPr>
          <p:cNvPr id="10" name="TextBox 9"/>
          <p:cNvSpPr txBox="1"/>
          <p:nvPr/>
        </p:nvSpPr>
        <p:spPr>
          <a:xfrm>
            <a:off x="4876800" y="8496300"/>
            <a:ext cx="10820400" cy="2631490"/>
          </a:xfrm>
          <a:prstGeom prst="rect">
            <a:avLst/>
          </a:prstGeom>
          <a:noFill/>
        </p:spPr>
        <p:txBody>
          <a:bodyPr wrap="square" rtlCol="0">
            <a:spAutoFit/>
          </a:bodyPr>
          <a:lstStyle/>
          <a:p>
            <a:r>
              <a:rPr lang="en-US" sz="5300" dirty="0" smtClean="0">
                <a:solidFill>
                  <a:schemeClr val="bg1"/>
                </a:solidFill>
              </a:rPr>
              <a:t>Room Type: 4</a:t>
            </a:r>
          </a:p>
          <a:p>
            <a:r>
              <a:rPr lang="en-US" sz="5300" dirty="0" smtClean="0">
                <a:solidFill>
                  <a:schemeClr val="bg1"/>
                </a:solidFill>
              </a:rPr>
              <a:t>Average Price: $ 86.32</a:t>
            </a:r>
          </a:p>
          <a:p>
            <a:pPr algn="ctr"/>
            <a:endParaRPr lang="en-US" sz="5500" dirty="0">
              <a:solidFill>
                <a:schemeClr val="bg1"/>
              </a:solidFill>
            </a:endParaRPr>
          </a:p>
        </p:txBody>
      </p:sp>
    </p:spTree>
    <p:extLst>
      <p:ext uri="{BB962C8B-B14F-4D97-AF65-F5344CB8AC3E}">
        <p14:creationId xmlns:p14="http://schemas.microsoft.com/office/powerpoint/2010/main" val="138474713"/>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752879" y="-390004"/>
            <a:ext cx="7201304" cy="11067008"/>
            <a:chOff x="0" y="0"/>
            <a:chExt cx="1896640" cy="2914768"/>
          </a:xfrm>
        </p:grpSpPr>
        <p:sp>
          <p:nvSpPr>
            <p:cNvPr id="6" name="Freeform 6"/>
            <p:cNvSpPr/>
            <p:nvPr/>
          </p:nvSpPr>
          <p:spPr>
            <a:xfrm>
              <a:off x="0" y="0"/>
              <a:ext cx="1896640" cy="2914767"/>
            </a:xfrm>
            <a:custGeom>
              <a:avLst/>
              <a:gdLst/>
              <a:ahLst/>
              <a:cxnLst/>
              <a:rect l="l" t="t" r="r" b="b"/>
              <a:pathLst>
                <a:path w="1896640" h="2914767">
                  <a:moveTo>
                    <a:pt x="0" y="0"/>
                  </a:moveTo>
                  <a:lnTo>
                    <a:pt x="1896640" y="0"/>
                  </a:lnTo>
                  <a:lnTo>
                    <a:pt x="1896640" y="2914767"/>
                  </a:lnTo>
                  <a:lnTo>
                    <a:pt x="0" y="2914767"/>
                  </a:lnTo>
                  <a:close/>
                </a:path>
              </a:pathLst>
            </a:custGeom>
            <a:solidFill>
              <a:srgbClr val="000000"/>
            </a:solidFill>
          </p:spPr>
        </p:sp>
        <p:sp>
          <p:nvSpPr>
            <p:cNvPr id="7" name="TextBox 7"/>
            <p:cNvSpPr txBox="1"/>
            <p:nvPr/>
          </p:nvSpPr>
          <p:spPr>
            <a:xfrm>
              <a:off x="0" y="-57150"/>
              <a:ext cx="1896640" cy="2971918"/>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8507800" y="1692173"/>
            <a:ext cx="7848600" cy="1138132"/>
          </a:xfrm>
          <a:prstGeom prst="rect">
            <a:avLst/>
          </a:prstGeom>
        </p:spPr>
        <p:txBody>
          <a:bodyPr wrap="square" lIns="0" tIns="0" rIns="0" bIns="0" rtlCol="0" anchor="t">
            <a:spAutoFit/>
          </a:bodyPr>
          <a:lstStyle/>
          <a:p>
            <a:pPr algn="l">
              <a:lnSpc>
                <a:spcPts val="9720"/>
              </a:lnSpc>
            </a:pPr>
            <a:r>
              <a:rPr lang="en-US" sz="8000" dirty="0" smtClean="0">
                <a:solidFill>
                  <a:srgbClr val="8D6F22"/>
                </a:solidFill>
                <a:latin typeface="The Seasons Bold"/>
              </a:rPr>
              <a:t>INTRODUCTION</a:t>
            </a:r>
            <a:endParaRPr lang="en-US" sz="8000" dirty="0">
              <a:solidFill>
                <a:srgbClr val="8D6F22"/>
              </a:solidFill>
              <a:latin typeface="The Seasons Bold"/>
            </a:endParaRPr>
          </a:p>
        </p:txBody>
      </p:sp>
      <p:sp>
        <p:nvSpPr>
          <p:cNvPr id="9" name="TextBox 9"/>
          <p:cNvSpPr txBox="1"/>
          <p:nvPr/>
        </p:nvSpPr>
        <p:spPr>
          <a:xfrm>
            <a:off x="8501674" y="3359878"/>
            <a:ext cx="7937310" cy="5241691"/>
          </a:xfrm>
          <a:prstGeom prst="rect">
            <a:avLst/>
          </a:prstGeom>
        </p:spPr>
        <p:txBody>
          <a:bodyPr wrap="square" lIns="0" tIns="0" rIns="0" bIns="0" rtlCol="0" anchor="t">
            <a:spAutoFit/>
          </a:bodyPr>
          <a:lstStyle/>
          <a:p>
            <a:pPr algn="just">
              <a:lnSpc>
                <a:spcPts val="3400"/>
              </a:lnSpc>
            </a:pPr>
            <a:r>
              <a:rPr lang="en-US" sz="3300" dirty="0" smtClean="0">
                <a:solidFill>
                  <a:srgbClr val="000000"/>
                </a:solidFill>
                <a:latin typeface="Poppins" panose="020B0604020202020204" charset="0"/>
                <a:ea typeface="Cambria" panose="02040503050406030204" pitchFamily="18" charset="0"/>
                <a:cs typeface="Poppins" panose="020B0604020202020204" charset="0"/>
              </a:rPr>
              <a:t>The hotel industry relies on data to make informed decisions necessary for improving guest experiences, optimizing </a:t>
            </a:r>
            <a:r>
              <a:rPr lang="en-US" sz="3300" dirty="0">
                <a:solidFill>
                  <a:srgbClr val="000000"/>
                </a:solidFill>
                <a:latin typeface="Poppins" panose="020B0604020202020204" charset="0"/>
                <a:ea typeface="Cambria" panose="02040503050406030204" pitchFamily="18" charset="0"/>
                <a:cs typeface="Poppins" panose="020B0604020202020204" charset="0"/>
              </a:rPr>
              <a:t>operations, and driving revenue</a:t>
            </a:r>
            <a:r>
              <a:rPr lang="en-US" sz="3300" dirty="0" smtClean="0">
                <a:solidFill>
                  <a:srgbClr val="000000"/>
                </a:solidFill>
                <a:latin typeface="Poppins" panose="020B0604020202020204" charset="0"/>
                <a:ea typeface="Cambria" panose="02040503050406030204" pitchFamily="18" charset="0"/>
                <a:cs typeface="Poppins" panose="020B0604020202020204" charset="0"/>
              </a:rPr>
              <a:t>.  The  aim of this analysis is to extract   key insights such as the most popular meal plan among the guests, the most commonly booked room type and the market segment generating the highest average price per room among others, using SQL queries.</a:t>
            </a:r>
            <a:endParaRPr lang="en-US" sz="3300" dirty="0">
              <a:solidFill>
                <a:srgbClr val="000000"/>
              </a:solidFill>
              <a:latin typeface="Poppins" panose="020B0604020202020204" charset="0"/>
              <a:ea typeface="Cambria" panose="02040503050406030204" pitchFamily="18" charset="0"/>
              <a:cs typeface="Poppins" panose="020B0604020202020204" charset="0"/>
            </a:endParaRPr>
          </a:p>
        </p:txBody>
      </p:sp>
      <p:sp>
        <p:nvSpPr>
          <p:cNvPr id="10" name="TextBox 10"/>
          <p:cNvSpPr txBox="1"/>
          <p:nvPr/>
        </p:nvSpPr>
        <p:spPr>
          <a:xfrm>
            <a:off x="9362191" y="7351614"/>
            <a:ext cx="1538516"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rPr>
              <a:t>Read More</a:t>
            </a:r>
          </a:p>
        </p:txBody>
      </p:sp>
      <p:sp>
        <p:nvSpPr>
          <p:cNvPr id="17" name="TextBox 17"/>
          <p:cNvSpPr txBox="1"/>
          <p:nvPr/>
        </p:nvSpPr>
        <p:spPr>
          <a:xfrm>
            <a:off x="14121763" y="914974"/>
            <a:ext cx="927891" cy="358775"/>
          </a:xfrm>
          <a:prstGeom prst="rect">
            <a:avLst/>
          </a:prstGeom>
        </p:spPr>
        <p:txBody>
          <a:bodyPr lIns="0" tIns="0" rIns="0" bIns="0" rtlCol="0" anchor="t">
            <a:spAutoFit/>
          </a:bodyPr>
          <a:lstStyle/>
          <a:p>
            <a:pPr algn="ctr">
              <a:lnSpc>
                <a:spcPts val="2799"/>
              </a:lnSpc>
              <a:spcBef>
                <a:spcPct val="0"/>
              </a:spcBef>
            </a:pPr>
            <a:r>
              <a:rPr lang="en-US" sz="1999" dirty="0">
                <a:solidFill>
                  <a:srgbClr val="FFFFFF"/>
                </a:solidFill>
                <a:latin typeface="Poppins"/>
              </a:rPr>
              <a:t>About</a:t>
            </a:r>
          </a:p>
        </p:txBody>
      </p:sp>
      <p:grpSp>
        <p:nvGrpSpPr>
          <p:cNvPr id="20" name="Group 20"/>
          <p:cNvGrpSpPr/>
          <p:nvPr/>
        </p:nvGrpSpPr>
        <p:grpSpPr>
          <a:xfrm>
            <a:off x="1306496" y="2495548"/>
            <a:ext cx="2995721" cy="3158112"/>
            <a:chOff x="0" y="0"/>
            <a:chExt cx="464116" cy="489274"/>
          </a:xfrm>
        </p:grpSpPr>
        <p:sp>
          <p:nvSpPr>
            <p:cNvPr id="21" name="Freeform 21"/>
            <p:cNvSpPr/>
            <p:nvPr/>
          </p:nvSpPr>
          <p:spPr>
            <a:xfrm>
              <a:off x="0" y="0"/>
              <a:ext cx="464116" cy="489274"/>
            </a:xfrm>
            <a:custGeom>
              <a:avLst/>
              <a:gdLst/>
              <a:ahLst/>
              <a:cxnLst/>
              <a:rect l="l" t="t" r="r" b="b"/>
              <a:pathLst>
                <a:path w="464116" h="489274">
                  <a:moveTo>
                    <a:pt x="0" y="0"/>
                  </a:moveTo>
                  <a:lnTo>
                    <a:pt x="464116" y="0"/>
                  </a:lnTo>
                  <a:lnTo>
                    <a:pt x="464116" y="489274"/>
                  </a:lnTo>
                  <a:lnTo>
                    <a:pt x="0" y="489274"/>
                  </a:lnTo>
                  <a:close/>
                </a:path>
              </a:pathLst>
            </a:custGeom>
            <a:blipFill>
              <a:blip r:embed="rId2"/>
              <a:stretch>
                <a:fillRect l="-29115" r="-29115"/>
              </a:stretch>
            </a:blipFill>
          </p:spPr>
        </p:sp>
      </p:grpSp>
      <p:grpSp>
        <p:nvGrpSpPr>
          <p:cNvPr id="22" name="Group 22"/>
          <p:cNvGrpSpPr/>
          <p:nvPr/>
        </p:nvGrpSpPr>
        <p:grpSpPr>
          <a:xfrm>
            <a:off x="4914193" y="5427128"/>
            <a:ext cx="2995721" cy="3158112"/>
            <a:chOff x="0" y="0"/>
            <a:chExt cx="464116" cy="489274"/>
          </a:xfrm>
        </p:grpSpPr>
        <p:sp>
          <p:nvSpPr>
            <p:cNvPr id="23" name="Freeform 23"/>
            <p:cNvSpPr/>
            <p:nvPr/>
          </p:nvSpPr>
          <p:spPr>
            <a:xfrm>
              <a:off x="0" y="0"/>
              <a:ext cx="464116" cy="489274"/>
            </a:xfrm>
            <a:custGeom>
              <a:avLst/>
              <a:gdLst/>
              <a:ahLst/>
              <a:cxnLst/>
              <a:rect l="l" t="t" r="r" b="b"/>
              <a:pathLst>
                <a:path w="464116" h="489274">
                  <a:moveTo>
                    <a:pt x="0" y="0"/>
                  </a:moveTo>
                  <a:lnTo>
                    <a:pt x="464116" y="0"/>
                  </a:lnTo>
                  <a:lnTo>
                    <a:pt x="464116" y="489274"/>
                  </a:lnTo>
                  <a:lnTo>
                    <a:pt x="0" y="489274"/>
                  </a:lnTo>
                  <a:close/>
                </a:path>
              </a:pathLst>
            </a:custGeom>
            <a:blipFill>
              <a:blip r:embed="rId3"/>
              <a:stretch>
                <a:fillRect l="-29115" r="-29115"/>
              </a:stretch>
            </a:blipFill>
          </p:spPr>
        </p:sp>
      </p:grpSp>
      <p:grpSp>
        <p:nvGrpSpPr>
          <p:cNvPr id="24" name="Group 24"/>
          <p:cNvGrpSpPr/>
          <p:nvPr/>
        </p:nvGrpSpPr>
        <p:grpSpPr>
          <a:xfrm>
            <a:off x="6182360" y="-111441"/>
            <a:ext cx="532129" cy="2941746"/>
            <a:chOff x="0" y="0"/>
            <a:chExt cx="140149" cy="774781"/>
          </a:xfrm>
        </p:grpSpPr>
        <p:sp>
          <p:nvSpPr>
            <p:cNvPr id="25" name="Freeform 25"/>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26" name="TextBox 26"/>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8"/>
          <p:cNvGrpSpPr/>
          <p:nvPr/>
        </p:nvGrpSpPr>
        <p:grpSpPr>
          <a:xfrm rot="-5400000">
            <a:off x="6868061" y="6454000"/>
            <a:ext cx="4396674" cy="4214073"/>
            <a:chOff x="-140149" y="-57150"/>
            <a:chExt cx="280298" cy="831931"/>
          </a:xfrm>
        </p:grpSpPr>
        <p:sp>
          <p:nvSpPr>
            <p:cNvPr id="19" name="Freeform 19"/>
            <p:cNvSpPr/>
            <p:nvPr/>
          </p:nvSpPr>
          <p:spPr>
            <a:xfrm>
              <a:off x="-140149" y="-5715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20" name="TextBox 20"/>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2" name="Group 2"/>
          <p:cNvGrpSpPr/>
          <p:nvPr/>
        </p:nvGrpSpPr>
        <p:grpSpPr>
          <a:xfrm>
            <a:off x="-679489" y="5327603"/>
            <a:ext cx="19723177" cy="8595427"/>
            <a:chOff x="0" y="0"/>
            <a:chExt cx="5194582" cy="2263816"/>
          </a:xfrm>
        </p:grpSpPr>
        <p:sp>
          <p:nvSpPr>
            <p:cNvPr id="3" name="Freeform 3"/>
            <p:cNvSpPr/>
            <p:nvPr/>
          </p:nvSpPr>
          <p:spPr>
            <a:xfrm>
              <a:off x="0" y="0"/>
              <a:ext cx="5194582" cy="2263816"/>
            </a:xfrm>
            <a:custGeom>
              <a:avLst/>
              <a:gdLst/>
              <a:ahLst/>
              <a:cxnLst/>
              <a:rect l="l" t="t" r="r" b="b"/>
              <a:pathLst>
                <a:path w="5194582" h="2263816">
                  <a:moveTo>
                    <a:pt x="0" y="0"/>
                  </a:moveTo>
                  <a:lnTo>
                    <a:pt x="5194582" y="0"/>
                  </a:lnTo>
                  <a:lnTo>
                    <a:pt x="5194582" y="2263816"/>
                  </a:lnTo>
                  <a:lnTo>
                    <a:pt x="0" y="2263816"/>
                  </a:lnTo>
                  <a:close/>
                </a:path>
              </a:pathLst>
            </a:custGeom>
            <a:solidFill>
              <a:srgbClr val="000000"/>
            </a:solidFill>
          </p:spPr>
        </p:sp>
        <p:sp>
          <p:nvSpPr>
            <p:cNvPr id="4" name="TextBox 4"/>
            <p:cNvSpPr txBox="1"/>
            <p:nvPr/>
          </p:nvSpPr>
          <p:spPr>
            <a:xfrm>
              <a:off x="0" y="-57150"/>
              <a:ext cx="5194582" cy="2320966"/>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62000" y="2382157"/>
            <a:ext cx="16840200" cy="6114143"/>
            <a:chOff x="0" y="0"/>
            <a:chExt cx="2049490" cy="672295"/>
          </a:xfrm>
          <a:blipFill dpi="0" rotWithShape="1">
            <a:blip r:embed="rId2">
              <a:extLst>
                <a:ext uri="{28A0092B-C50C-407E-A947-70E740481C1C}">
                  <a14:useLocalDpi xmlns:a14="http://schemas.microsoft.com/office/drawing/2010/main" val="0"/>
                </a:ext>
              </a:extLst>
            </a:blip>
            <a:srcRect/>
            <a:stretch>
              <a:fillRect/>
            </a:stretch>
          </a:blipFill>
        </p:grpSpPr>
        <p:sp>
          <p:nvSpPr>
            <p:cNvPr id="6" name="Freeform 6"/>
            <p:cNvSpPr/>
            <p:nvPr/>
          </p:nvSpPr>
          <p:spPr>
            <a:xfrm>
              <a:off x="0" y="0"/>
              <a:ext cx="2049490" cy="672295"/>
            </a:xfrm>
            <a:custGeom>
              <a:avLst/>
              <a:gdLst/>
              <a:ahLst/>
              <a:cxnLst/>
              <a:rect l="l" t="t" r="r" b="b"/>
              <a:pathLst>
                <a:path w="2049490" h="672295">
                  <a:moveTo>
                    <a:pt x="0" y="0"/>
                  </a:moveTo>
                  <a:lnTo>
                    <a:pt x="2049490" y="0"/>
                  </a:lnTo>
                  <a:lnTo>
                    <a:pt x="2049490" y="672295"/>
                  </a:lnTo>
                  <a:lnTo>
                    <a:pt x="0" y="672295"/>
                  </a:lnTo>
                  <a:close/>
                </a:path>
              </a:pathLst>
            </a:custGeom>
            <a:grpFill/>
          </p:spPr>
        </p:sp>
      </p:grpSp>
      <p:sp>
        <p:nvSpPr>
          <p:cNvPr id="7" name="TextBox 7"/>
          <p:cNvSpPr txBox="1"/>
          <p:nvPr/>
        </p:nvSpPr>
        <p:spPr>
          <a:xfrm>
            <a:off x="2000909" y="472396"/>
            <a:ext cx="14877916" cy="1692771"/>
          </a:xfrm>
          <a:prstGeom prst="rect">
            <a:avLst/>
          </a:prstGeom>
        </p:spPr>
        <p:txBody>
          <a:bodyPr wrap="square" lIns="0" tIns="0" rIns="0" bIns="0" rtlCol="0" anchor="t">
            <a:spAutoFit/>
          </a:bodyPr>
          <a:lstStyle/>
          <a:p>
            <a:pPr algn="ctr"/>
            <a:r>
              <a:rPr lang="en-US" sz="5500" dirty="0" smtClean="0">
                <a:solidFill>
                  <a:srgbClr val="8D6F22"/>
                </a:solidFill>
                <a:latin typeface="The Seasons Bold"/>
              </a:rPr>
              <a:t>Market Segment Type Generating The Highest Average Price Per Room</a:t>
            </a:r>
            <a:endParaRPr lang="en-US" sz="5500" dirty="0">
              <a:solidFill>
                <a:srgbClr val="8D6F22"/>
              </a:solidFill>
              <a:latin typeface="The Seasons Bold"/>
            </a:endParaRPr>
          </a:p>
        </p:txBody>
      </p:sp>
      <p:sp>
        <p:nvSpPr>
          <p:cNvPr id="10" name="TextBox 9"/>
          <p:cNvSpPr txBox="1"/>
          <p:nvPr/>
        </p:nvSpPr>
        <p:spPr>
          <a:xfrm>
            <a:off x="4029667" y="8778028"/>
            <a:ext cx="10820400" cy="1400383"/>
          </a:xfrm>
          <a:prstGeom prst="rect">
            <a:avLst/>
          </a:prstGeom>
          <a:noFill/>
        </p:spPr>
        <p:txBody>
          <a:bodyPr wrap="square" rtlCol="0">
            <a:spAutoFit/>
          </a:bodyPr>
          <a:lstStyle/>
          <a:p>
            <a:pPr algn="ctr"/>
            <a:r>
              <a:rPr lang="en-US" sz="8500" dirty="0" smtClean="0">
                <a:solidFill>
                  <a:schemeClr val="bg1"/>
                </a:solidFill>
              </a:rPr>
              <a:t>Online</a:t>
            </a:r>
            <a:endParaRPr lang="en-US" sz="8500" dirty="0">
              <a:solidFill>
                <a:schemeClr val="bg1"/>
              </a:solidFill>
            </a:endParaRPr>
          </a:p>
        </p:txBody>
      </p:sp>
    </p:spTree>
    <p:extLst>
      <p:ext uri="{BB962C8B-B14F-4D97-AF65-F5344CB8AC3E}">
        <p14:creationId xmlns:p14="http://schemas.microsoft.com/office/powerpoint/2010/main" val="2566506282"/>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63642" y="501187"/>
            <a:ext cx="7254857" cy="1243930"/>
          </a:xfrm>
          <a:prstGeom prst="rect">
            <a:avLst/>
          </a:prstGeom>
        </p:spPr>
        <p:txBody>
          <a:bodyPr lIns="0" tIns="0" rIns="0" bIns="0" rtlCol="0" anchor="t">
            <a:spAutoFit/>
          </a:bodyPr>
          <a:lstStyle/>
          <a:p>
            <a:pPr algn="l">
              <a:lnSpc>
                <a:spcPts val="9720"/>
              </a:lnSpc>
            </a:pPr>
            <a:r>
              <a:rPr lang="en-US" sz="9000" dirty="0" smtClean="0">
                <a:solidFill>
                  <a:srgbClr val="8D6F22"/>
                </a:solidFill>
                <a:latin typeface="The Seasons Bold"/>
              </a:rPr>
              <a:t>Conclusion</a:t>
            </a:r>
            <a:endParaRPr lang="en-US" sz="9000" dirty="0">
              <a:solidFill>
                <a:srgbClr val="8D6F22"/>
              </a:solidFill>
              <a:latin typeface="The Seasons Bold"/>
            </a:endParaRPr>
          </a:p>
        </p:txBody>
      </p:sp>
      <p:sp>
        <p:nvSpPr>
          <p:cNvPr id="3" name="TextBox 3"/>
          <p:cNvSpPr txBox="1"/>
          <p:nvPr/>
        </p:nvSpPr>
        <p:spPr>
          <a:xfrm>
            <a:off x="1381133" y="2011784"/>
            <a:ext cx="5707455" cy="6833153"/>
          </a:xfrm>
          <a:prstGeom prst="rect">
            <a:avLst/>
          </a:prstGeom>
        </p:spPr>
        <p:txBody>
          <a:bodyPr wrap="square" lIns="0" tIns="0" rIns="0" bIns="0" rtlCol="0" anchor="t">
            <a:spAutoFit/>
          </a:bodyPr>
          <a:lstStyle/>
          <a:p>
            <a:pPr algn="just">
              <a:lnSpc>
                <a:spcPts val="2799"/>
              </a:lnSpc>
            </a:pPr>
            <a:r>
              <a:rPr lang="en-US" sz="2800" dirty="0" smtClean="0">
                <a:solidFill>
                  <a:srgbClr val="000000"/>
                </a:solidFill>
                <a:latin typeface="Poppins" panose="020B0604020202020204" charset="0"/>
                <a:cs typeface="Poppins" panose="020B0604020202020204" charset="0"/>
              </a:rPr>
              <a:t>This Analysis has  employed the use of SQL queries to extract key insights necessary to help the hotel understand the reservation behavior of their customers. Some insights drawn include the most popular meal plan being Meal plan 1, and the Online segment was found to be the most common market segment type for reservations, generating the highest average price per room</a:t>
            </a:r>
            <a:r>
              <a:rPr lang="en-US" sz="2800" dirty="0">
                <a:solidFill>
                  <a:srgbClr val="000000"/>
                </a:solidFill>
                <a:latin typeface="Poppins" panose="020B0604020202020204" charset="0"/>
                <a:cs typeface="Poppins" panose="020B0604020202020204" charset="0"/>
              </a:rPr>
              <a:t>. </a:t>
            </a:r>
            <a:r>
              <a:rPr lang="en-US" sz="2800" dirty="0" smtClean="0">
                <a:solidFill>
                  <a:srgbClr val="000000"/>
                </a:solidFill>
                <a:latin typeface="Poppins" panose="020B0604020202020204" charset="0"/>
                <a:cs typeface="Poppins" panose="020B0604020202020204" charset="0"/>
              </a:rPr>
              <a:t>Leveraging </a:t>
            </a:r>
            <a:r>
              <a:rPr lang="en-US" sz="2800" dirty="0">
                <a:solidFill>
                  <a:srgbClr val="000000"/>
                </a:solidFill>
                <a:latin typeface="Poppins" panose="020B0604020202020204" charset="0"/>
                <a:cs typeface="Poppins" panose="020B0604020202020204" charset="0"/>
              </a:rPr>
              <a:t>these insights </a:t>
            </a:r>
            <a:r>
              <a:rPr lang="en-US" sz="2800" dirty="0" smtClean="0">
                <a:solidFill>
                  <a:srgbClr val="000000"/>
                </a:solidFill>
                <a:latin typeface="Poppins" panose="020B0604020202020204" charset="0"/>
                <a:cs typeface="Poppins" panose="020B0604020202020204" charset="0"/>
              </a:rPr>
              <a:t>will help the hotel </a:t>
            </a:r>
            <a:r>
              <a:rPr lang="en-US" sz="2800" dirty="0">
                <a:solidFill>
                  <a:srgbClr val="000000"/>
                </a:solidFill>
                <a:latin typeface="Poppins" panose="020B0604020202020204" charset="0"/>
                <a:cs typeface="Poppins" panose="020B0604020202020204" charset="0"/>
              </a:rPr>
              <a:t>to make data-driven decisions that boost guest satisfaction, </a:t>
            </a:r>
            <a:r>
              <a:rPr lang="en-US" sz="2800" dirty="0" smtClean="0">
                <a:solidFill>
                  <a:srgbClr val="000000"/>
                </a:solidFill>
                <a:latin typeface="Poppins" panose="020B0604020202020204" charset="0"/>
                <a:cs typeface="Poppins" panose="020B0604020202020204" charset="0"/>
              </a:rPr>
              <a:t>promoting operational efficiency and  </a:t>
            </a:r>
            <a:r>
              <a:rPr lang="en-US" sz="2800" dirty="0">
                <a:solidFill>
                  <a:srgbClr val="000000"/>
                </a:solidFill>
                <a:latin typeface="Poppins" panose="020B0604020202020204" charset="0"/>
                <a:cs typeface="Poppins" panose="020B0604020202020204" charset="0"/>
              </a:rPr>
              <a:t>revenue growth.</a:t>
            </a:r>
            <a:endParaRPr lang="en-US" sz="2800" dirty="0">
              <a:solidFill>
                <a:srgbClr val="000000"/>
              </a:solidFill>
              <a:latin typeface="Poppins" panose="020B0604020202020204" charset="0"/>
              <a:cs typeface="Poppins" panose="020B0604020202020204" charset="0"/>
            </a:endParaRPr>
          </a:p>
        </p:txBody>
      </p:sp>
      <p:grpSp>
        <p:nvGrpSpPr>
          <p:cNvPr id="7" name="Group 7"/>
          <p:cNvGrpSpPr/>
          <p:nvPr/>
        </p:nvGrpSpPr>
        <p:grpSpPr>
          <a:xfrm>
            <a:off x="9665750" y="-390004"/>
            <a:ext cx="8974741" cy="12498013"/>
            <a:chOff x="0" y="0"/>
            <a:chExt cx="2363718" cy="3291658"/>
          </a:xfrm>
        </p:grpSpPr>
        <p:sp>
          <p:nvSpPr>
            <p:cNvPr id="8" name="Freeform 8"/>
            <p:cNvSpPr/>
            <p:nvPr/>
          </p:nvSpPr>
          <p:spPr>
            <a:xfrm>
              <a:off x="0" y="0"/>
              <a:ext cx="2363718" cy="3291658"/>
            </a:xfrm>
            <a:custGeom>
              <a:avLst/>
              <a:gdLst/>
              <a:ahLst/>
              <a:cxnLst/>
              <a:rect l="l" t="t" r="r" b="b"/>
              <a:pathLst>
                <a:path w="2363718" h="3291658">
                  <a:moveTo>
                    <a:pt x="0" y="0"/>
                  </a:moveTo>
                  <a:lnTo>
                    <a:pt x="2363718" y="0"/>
                  </a:lnTo>
                  <a:lnTo>
                    <a:pt x="2363718" y="3291658"/>
                  </a:lnTo>
                  <a:lnTo>
                    <a:pt x="0" y="3291658"/>
                  </a:lnTo>
                  <a:close/>
                </a:path>
              </a:pathLst>
            </a:custGeom>
            <a:solidFill>
              <a:srgbClr val="000000"/>
            </a:solidFill>
          </p:spPr>
        </p:sp>
        <p:sp>
          <p:nvSpPr>
            <p:cNvPr id="9" name="TextBox 9"/>
            <p:cNvSpPr txBox="1"/>
            <p:nvPr/>
          </p:nvSpPr>
          <p:spPr>
            <a:xfrm>
              <a:off x="0" y="-57150"/>
              <a:ext cx="2363718" cy="334880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7903379" y="2011784"/>
            <a:ext cx="9355921" cy="3313861"/>
            <a:chOff x="0" y="0"/>
            <a:chExt cx="1449477" cy="513404"/>
          </a:xfrm>
        </p:grpSpPr>
        <p:sp>
          <p:nvSpPr>
            <p:cNvPr id="11" name="Freeform 11"/>
            <p:cNvSpPr/>
            <p:nvPr/>
          </p:nvSpPr>
          <p:spPr>
            <a:xfrm>
              <a:off x="0" y="0"/>
              <a:ext cx="1449477" cy="513404"/>
            </a:xfrm>
            <a:custGeom>
              <a:avLst/>
              <a:gdLst/>
              <a:ahLst/>
              <a:cxnLst/>
              <a:rect l="l" t="t" r="r" b="b"/>
              <a:pathLst>
                <a:path w="1449477" h="513404">
                  <a:moveTo>
                    <a:pt x="0" y="0"/>
                  </a:moveTo>
                  <a:lnTo>
                    <a:pt x="1449477" y="0"/>
                  </a:lnTo>
                  <a:lnTo>
                    <a:pt x="1449477" y="513404"/>
                  </a:lnTo>
                  <a:lnTo>
                    <a:pt x="0" y="513404"/>
                  </a:lnTo>
                  <a:close/>
                </a:path>
              </a:pathLst>
            </a:custGeom>
            <a:blipFill>
              <a:blip r:embed="rId2"/>
              <a:stretch>
                <a:fillRect t="-44050" b="-44050"/>
              </a:stretch>
            </a:blipFill>
          </p:spPr>
        </p:sp>
      </p:grpSp>
      <p:grpSp>
        <p:nvGrpSpPr>
          <p:cNvPr id="12" name="Group 12"/>
          <p:cNvGrpSpPr/>
          <p:nvPr/>
        </p:nvGrpSpPr>
        <p:grpSpPr>
          <a:xfrm>
            <a:off x="7903379" y="5944439"/>
            <a:ext cx="9355921" cy="3313861"/>
            <a:chOff x="0" y="0"/>
            <a:chExt cx="1449477" cy="513404"/>
          </a:xfrm>
        </p:grpSpPr>
        <p:sp>
          <p:nvSpPr>
            <p:cNvPr id="13" name="Freeform 13"/>
            <p:cNvSpPr/>
            <p:nvPr/>
          </p:nvSpPr>
          <p:spPr>
            <a:xfrm>
              <a:off x="0" y="0"/>
              <a:ext cx="1449477" cy="513404"/>
            </a:xfrm>
            <a:custGeom>
              <a:avLst/>
              <a:gdLst/>
              <a:ahLst/>
              <a:cxnLst/>
              <a:rect l="l" t="t" r="r" b="b"/>
              <a:pathLst>
                <a:path w="1449477" h="513404">
                  <a:moveTo>
                    <a:pt x="0" y="0"/>
                  </a:moveTo>
                  <a:lnTo>
                    <a:pt x="1449477" y="0"/>
                  </a:lnTo>
                  <a:lnTo>
                    <a:pt x="1449477" y="513404"/>
                  </a:lnTo>
                  <a:lnTo>
                    <a:pt x="0" y="513404"/>
                  </a:lnTo>
                  <a:close/>
                </a:path>
              </a:pathLst>
            </a:custGeom>
            <a:blipFill>
              <a:blip r:embed="rId3"/>
              <a:stretch>
                <a:fillRect t="-32845" b="-32845"/>
              </a:stretch>
            </a:blipFill>
          </p:spPr>
        </p:sp>
      </p:grpSp>
      <p:grpSp>
        <p:nvGrpSpPr>
          <p:cNvPr id="22" name="Group 22"/>
          <p:cNvGrpSpPr/>
          <p:nvPr/>
        </p:nvGrpSpPr>
        <p:grpSpPr>
          <a:xfrm rot="-10800000">
            <a:off x="9399685" y="-347721"/>
            <a:ext cx="532129" cy="2941746"/>
            <a:chOff x="0" y="0"/>
            <a:chExt cx="140149" cy="774781"/>
          </a:xfrm>
        </p:grpSpPr>
        <p:sp>
          <p:nvSpPr>
            <p:cNvPr id="23" name="Freeform 23"/>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24" name="TextBox 24"/>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25" name="Group 25"/>
          <p:cNvGrpSpPr/>
          <p:nvPr/>
        </p:nvGrpSpPr>
        <p:grpSpPr>
          <a:xfrm rot="-10800000">
            <a:off x="0" y="7981271"/>
            <a:ext cx="532129" cy="2941746"/>
            <a:chOff x="0" y="0"/>
            <a:chExt cx="140149" cy="774781"/>
          </a:xfrm>
        </p:grpSpPr>
        <p:sp>
          <p:nvSpPr>
            <p:cNvPr id="26" name="Freeform 26"/>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27" name="TextBox 27"/>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25788" y="829775"/>
            <a:ext cx="8327830" cy="1125308"/>
          </a:xfrm>
          <a:prstGeom prst="rect">
            <a:avLst/>
          </a:prstGeom>
        </p:spPr>
        <p:txBody>
          <a:bodyPr wrap="square" lIns="0" tIns="0" rIns="0" bIns="0" rtlCol="0" anchor="t">
            <a:spAutoFit/>
          </a:bodyPr>
          <a:lstStyle/>
          <a:p>
            <a:pPr algn="l">
              <a:lnSpc>
                <a:spcPts val="9720"/>
              </a:lnSpc>
            </a:pPr>
            <a:r>
              <a:rPr lang="en-US" sz="7500" dirty="0" smtClean="0">
                <a:solidFill>
                  <a:srgbClr val="8D6F22"/>
                </a:solidFill>
                <a:latin typeface="The Seasons Bold"/>
              </a:rPr>
              <a:t>Recommendations</a:t>
            </a:r>
            <a:endParaRPr lang="en-US" sz="7500" dirty="0">
              <a:solidFill>
                <a:srgbClr val="8D6F22"/>
              </a:solidFill>
              <a:latin typeface="The Seasons Bold"/>
            </a:endParaRPr>
          </a:p>
        </p:txBody>
      </p:sp>
      <p:grpSp>
        <p:nvGrpSpPr>
          <p:cNvPr id="3" name="Group 3"/>
          <p:cNvGrpSpPr/>
          <p:nvPr/>
        </p:nvGrpSpPr>
        <p:grpSpPr>
          <a:xfrm>
            <a:off x="11213378" y="4160947"/>
            <a:ext cx="7427113" cy="7947062"/>
            <a:chOff x="0" y="0"/>
            <a:chExt cx="1956112" cy="2093053"/>
          </a:xfrm>
        </p:grpSpPr>
        <p:sp>
          <p:nvSpPr>
            <p:cNvPr id="4" name="Freeform 4"/>
            <p:cNvSpPr/>
            <p:nvPr/>
          </p:nvSpPr>
          <p:spPr>
            <a:xfrm>
              <a:off x="0" y="0"/>
              <a:ext cx="1956112" cy="2093053"/>
            </a:xfrm>
            <a:custGeom>
              <a:avLst/>
              <a:gdLst/>
              <a:ahLst/>
              <a:cxnLst/>
              <a:rect l="l" t="t" r="r" b="b"/>
              <a:pathLst>
                <a:path w="1956112" h="2093053">
                  <a:moveTo>
                    <a:pt x="0" y="0"/>
                  </a:moveTo>
                  <a:lnTo>
                    <a:pt x="1956112" y="0"/>
                  </a:lnTo>
                  <a:lnTo>
                    <a:pt x="1956112" y="2093053"/>
                  </a:lnTo>
                  <a:lnTo>
                    <a:pt x="0" y="2093053"/>
                  </a:lnTo>
                  <a:close/>
                </a:path>
              </a:pathLst>
            </a:custGeom>
            <a:solidFill>
              <a:srgbClr val="000000"/>
            </a:solidFill>
          </p:spPr>
        </p:sp>
        <p:sp>
          <p:nvSpPr>
            <p:cNvPr id="5" name="TextBox 5"/>
            <p:cNvSpPr txBox="1"/>
            <p:nvPr/>
          </p:nvSpPr>
          <p:spPr>
            <a:xfrm>
              <a:off x="0" y="-57150"/>
              <a:ext cx="1956112" cy="215020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206094" y="2972010"/>
            <a:ext cx="6624657" cy="6033593"/>
            <a:chOff x="0" y="0"/>
            <a:chExt cx="508001" cy="462676"/>
          </a:xfrm>
        </p:grpSpPr>
        <p:sp>
          <p:nvSpPr>
            <p:cNvPr id="7" name="Freeform 7"/>
            <p:cNvSpPr/>
            <p:nvPr/>
          </p:nvSpPr>
          <p:spPr>
            <a:xfrm>
              <a:off x="0" y="0"/>
              <a:ext cx="508001" cy="462676"/>
            </a:xfrm>
            <a:custGeom>
              <a:avLst/>
              <a:gdLst/>
              <a:ahLst/>
              <a:cxnLst/>
              <a:rect l="l" t="t" r="r" b="b"/>
              <a:pathLst>
                <a:path w="508001" h="462676">
                  <a:moveTo>
                    <a:pt x="0" y="0"/>
                  </a:moveTo>
                  <a:lnTo>
                    <a:pt x="508001" y="0"/>
                  </a:lnTo>
                  <a:lnTo>
                    <a:pt x="508001" y="462676"/>
                  </a:lnTo>
                  <a:lnTo>
                    <a:pt x="0" y="462676"/>
                  </a:lnTo>
                  <a:close/>
                </a:path>
              </a:pathLst>
            </a:custGeom>
            <a:blipFill>
              <a:blip r:embed="rId2"/>
              <a:stretch>
                <a:fillRect l="-30958" r="-30958"/>
              </a:stretch>
            </a:blipFill>
          </p:spPr>
        </p:sp>
      </p:grpSp>
      <p:sp>
        <p:nvSpPr>
          <p:cNvPr id="14" name="TextBox 14"/>
          <p:cNvSpPr txBox="1"/>
          <p:nvPr/>
        </p:nvSpPr>
        <p:spPr>
          <a:xfrm>
            <a:off x="14121763" y="914974"/>
            <a:ext cx="927891" cy="358775"/>
          </a:xfrm>
          <a:prstGeom prst="rect">
            <a:avLst/>
          </a:prstGeom>
        </p:spPr>
        <p:txBody>
          <a:bodyPr lIns="0" tIns="0" rIns="0" bIns="0" rtlCol="0" anchor="t">
            <a:spAutoFit/>
          </a:bodyPr>
          <a:lstStyle/>
          <a:p>
            <a:pPr algn="ctr">
              <a:lnSpc>
                <a:spcPts val="2799"/>
              </a:lnSpc>
              <a:spcBef>
                <a:spcPct val="0"/>
              </a:spcBef>
            </a:pPr>
            <a:r>
              <a:rPr lang="en-US" sz="1999" dirty="0">
                <a:solidFill>
                  <a:srgbClr val="FFFFFF"/>
                </a:solidFill>
                <a:latin typeface="Poppins"/>
              </a:rPr>
              <a:t>About</a:t>
            </a:r>
          </a:p>
        </p:txBody>
      </p:sp>
      <p:sp>
        <p:nvSpPr>
          <p:cNvPr id="19" name="TextBox 19"/>
          <p:cNvSpPr txBox="1"/>
          <p:nvPr/>
        </p:nvSpPr>
        <p:spPr>
          <a:xfrm>
            <a:off x="1995135" y="2319421"/>
            <a:ext cx="6646142" cy="1852302"/>
          </a:xfrm>
          <a:prstGeom prst="rect">
            <a:avLst/>
          </a:prstGeom>
        </p:spPr>
        <p:txBody>
          <a:bodyPr wrap="square" lIns="0" tIns="0" rIns="0" bIns="0" rtlCol="0" anchor="t">
            <a:spAutoFit/>
          </a:bodyPr>
          <a:lstStyle/>
          <a:p>
            <a:pPr algn="just">
              <a:lnSpc>
                <a:spcPts val="2360"/>
              </a:lnSpc>
            </a:pPr>
            <a:r>
              <a:rPr lang="en-US" sz="2300" dirty="0" smtClean="0">
                <a:solidFill>
                  <a:srgbClr val="000000"/>
                </a:solidFill>
                <a:latin typeface="Poppins"/>
              </a:rPr>
              <a:t>The hotels should </a:t>
            </a:r>
            <a:r>
              <a:rPr lang="en-US" sz="2300" dirty="0">
                <a:solidFill>
                  <a:srgbClr val="000000"/>
                </a:solidFill>
                <a:latin typeface="Poppins"/>
              </a:rPr>
              <a:t>promote M</a:t>
            </a:r>
            <a:r>
              <a:rPr lang="en-US" sz="2300" dirty="0" smtClean="0">
                <a:solidFill>
                  <a:srgbClr val="000000"/>
                </a:solidFill>
                <a:latin typeface="Poppins"/>
              </a:rPr>
              <a:t>eal </a:t>
            </a:r>
            <a:r>
              <a:rPr lang="en-US" sz="2300" dirty="0">
                <a:solidFill>
                  <a:srgbClr val="000000"/>
                </a:solidFill>
                <a:latin typeface="Poppins"/>
              </a:rPr>
              <a:t>P</a:t>
            </a:r>
            <a:r>
              <a:rPr lang="en-US" sz="2300" dirty="0" smtClean="0">
                <a:solidFill>
                  <a:srgbClr val="000000"/>
                </a:solidFill>
                <a:latin typeface="Poppins"/>
              </a:rPr>
              <a:t>lan 1 </a:t>
            </a:r>
            <a:r>
              <a:rPr lang="en-US" sz="2300" dirty="0">
                <a:solidFill>
                  <a:srgbClr val="000000"/>
                </a:solidFill>
                <a:latin typeface="Poppins"/>
              </a:rPr>
              <a:t>more heavily in their marketing </a:t>
            </a:r>
            <a:r>
              <a:rPr lang="en-US" sz="2300" dirty="0" smtClean="0">
                <a:solidFill>
                  <a:srgbClr val="000000"/>
                </a:solidFill>
                <a:latin typeface="Poppins"/>
              </a:rPr>
              <a:t>materials</a:t>
            </a:r>
            <a:r>
              <a:rPr lang="en-US" sz="2300" dirty="0">
                <a:solidFill>
                  <a:srgbClr val="000000"/>
                </a:solidFill>
                <a:latin typeface="Poppins"/>
              </a:rPr>
              <a:t>. </a:t>
            </a:r>
            <a:r>
              <a:rPr lang="en-US" sz="2300" dirty="0" smtClean="0">
                <a:solidFill>
                  <a:srgbClr val="000000"/>
                </a:solidFill>
                <a:latin typeface="Poppins"/>
              </a:rPr>
              <a:t>This can </a:t>
            </a:r>
            <a:r>
              <a:rPr lang="en-US" sz="2300" dirty="0">
                <a:solidFill>
                  <a:srgbClr val="000000"/>
                </a:solidFill>
                <a:latin typeface="Poppins"/>
              </a:rPr>
              <a:t>attract potential guests who value convenience and prefer choosing options that have been well-received by </a:t>
            </a:r>
            <a:r>
              <a:rPr lang="en-US" sz="2300" dirty="0" smtClean="0">
                <a:solidFill>
                  <a:srgbClr val="000000"/>
                </a:solidFill>
                <a:latin typeface="Poppins"/>
              </a:rPr>
              <a:t>others</a:t>
            </a:r>
            <a:r>
              <a:rPr lang="en-US" sz="2300" dirty="0">
                <a:solidFill>
                  <a:srgbClr val="000000"/>
                </a:solidFill>
                <a:latin typeface="Poppins"/>
              </a:rPr>
              <a:t>,</a:t>
            </a:r>
            <a:r>
              <a:rPr lang="en-US" sz="2300" dirty="0" smtClean="0">
                <a:solidFill>
                  <a:srgbClr val="000000"/>
                </a:solidFill>
                <a:latin typeface="Poppins"/>
              </a:rPr>
              <a:t> leading </a:t>
            </a:r>
            <a:r>
              <a:rPr lang="en-US" sz="2300" dirty="0">
                <a:solidFill>
                  <a:srgbClr val="000000"/>
                </a:solidFill>
                <a:latin typeface="Poppins"/>
              </a:rPr>
              <a:t>to an increase in bookings.</a:t>
            </a:r>
            <a:endParaRPr lang="en-US" sz="2300" dirty="0">
              <a:solidFill>
                <a:srgbClr val="000000"/>
              </a:solidFill>
              <a:latin typeface="Poppins"/>
            </a:endParaRPr>
          </a:p>
        </p:txBody>
      </p:sp>
      <p:sp>
        <p:nvSpPr>
          <p:cNvPr id="21" name="Freeform 21"/>
          <p:cNvSpPr/>
          <p:nvPr/>
        </p:nvSpPr>
        <p:spPr>
          <a:xfrm>
            <a:off x="1150670" y="6996320"/>
            <a:ext cx="255607" cy="182440"/>
          </a:xfrm>
          <a:custGeom>
            <a:avLst/>
            <a:gdLst/>
            <a:ahLst/>
            <a:cxnLst/>
            <a:rect l="l" t="t" r="r" b="b"/>
            <a:pathLst>
              <a:path w="255607" h="182440">
                <a:moveTo>
                  <a:pt x="0" y="0"/>
                </a:moveTo>
                <a:lnTo>
                  <a:pt x="255607" y="0"/>
                </a:lnTo>
                <a:lnTo>
                  <a:pt x="255607" y="182440"/>
                </a:lnTo>
                <a:lnTo>
                  <a:pt x="0" y="182440"/>
                </a:lnTo>
                <a:lnTo>
                  <a:pt x="0" y="0"/>
                </a:lnTo>
                <a:close/>
              </a:path>
            </a:pathLst>
          </a:custGeom>
          <a:blipFill>
            <a:blip r:embed="rId3">
              <a:extLst>
                <a:ext uri="{96DAC541-7B7A-43D3-8B79-37D633B846F1}">
                  <asvg:svgBlip xmlns="" xmlns:asvg="http://schemas.microsoft.com/office/drawing/2016/SVG/main" r:embed="rId6"/>
                </a:ext>
              </a:extLst>
            </a:blip>
            <a:stretch>
              <a:fillRect/>
            </a:stretch>
          </a:blipFill>
        </p:spPr>
      </p:sp>
      <p:sp>
        <p:nvSpPr>
          <p:cNvPr id="33" name="TextBox 33"/>
          <p:cNvSpPr txBox="1"/>
          <p:nvPr/>
        </p:nvSpPr>
        <p:spPr>
          <a:xfrm>
            <a:off x="1028700" y="7992371"/>
            <a:ext cx="499546" cy="629626"/>
          </a:xfrm>
          <a:prstGeom prst="rect">
            <a:avLst/>
          </a:prstGeom>
        </p:spPr>
        <p:txBody>
          <a:bodyPr lIns="50800" tIns="50800" rIns="50800" bIns="50800" rtlCol="0" anchor="ctr"/>
          <a:lstStyle/>
          <a:p>
            <a:pPr algn="ctr">
              <a:lnSpc>
                <a:spcPts val="2532"/>
              </a:lnSpc>
            </a:pPr>
            <a:endParaRPr/>
          </a:p>
        </p:txBody>
      </p:sp>
      <p:sp>
        <p:nvSpPr>
          <p:cNvPr id="37" name="Freeform 37"/>
          <p:cNvSpPr/>
          <p:nvPr/>
        </p:nvSpPr>
        <p:spPr>
          <a:xfrm>
            <a:off x="5852138" y="6941790"/>
            <a:ext cx="291499" cy="291499"/>
          </a:xfrm>
          <a:custGeom>
            <a:avLst/>
            <a:gdLst/>
            <a:ahLst/>
            <a:cxnLst/>
            <a:rect l="l" t="t" r="r" b="b"/>
            <a:pathLst>
              <a:path w="291499" h="291499">
                <a:moveTo>
                  <a:pt x="0" y="0"/>
                </a:moveTo>
                <a:lnTo>
                  <a:pt x="291499" y="0"/>
                </a:lnTo>
                <a:lnTo>
                  <a:pt x="291499" y="291499"/>
                </a:lnTo>
                <a:lnTo>
                  <a:pt x="0" y="291499"/>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38" name="Freeform 38"/>
          <p:cNvSpPr/>
          <p:nvPr/>
        </p:nvSpPr>
        <p:spPr>
          <a:xfrm>
            <a:off x="1134192" y="8252745"/>
            <a:ext cx="266443" cy="266443"/>
          </a:xfrm>
          <a:custGeom>
            <a:avLst/>
            <a:gdLst/>
            <a:ahLst/>
            <a:cxnLst/>
            <a:rect l="l" t="t" r="r" b="b"/>
            <a:pathLst>
              <a:path w="266443" h="266443">
                <a:moveTo>
                  <a:pt x="0" y="0"/>
                </a:moveTo>
                <a:lnTo>
                  <a:pt x="266443" y="0"/>
                </a:lnTo>
                <a:lnTo>
                  <a:pt x="266443" y="266443"/>
                </a:lnTo>
                <a:lnTo>
                  <a:pt x="0" y="266443"/>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grpSp>
        <p:nvGrpSpPr>
          <p:cNvPr id="41" name="Group 41"/>
          <p:cNvGrpSpPr/>
          <p:nvPr/>
        </p:nvGrpSpPr>
        <p:grpSpPr>
          <a:xfrm rot="5400000">
            <a:off x="10658428" y="1501137"/>
            <a:ext cx="532129" cy="2941746"/>
            <a:chOff x="0" y="0"/>
            <a:chExt cx="140149" cy="774781"/>
          </a:xfrm>
        </p:grpSpPr>
        <p:sp>
          <p:nvSpPr>
            <p:cNvPr id="42" name="Freeform 42"/>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43" name="TextBox 43"/>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57" name="Group 56"/>
          <p:cNvGrpSpPr/>
          <p:nvPr/>
        </p:nvGrpSpPr>
        <p:grpSpPr>
          <a:xfrm>
            <a:off x="966600" y="2474674"/>
            <a:ext cx="499546" cy="502609"/>
            <a:chOff x="1150862" y="2515858"/>
            <a:chExt cx="499546" cy="502609"/>
          </a:xfrm>
        </p:grpSpPr>
        <p:grpSp>
          <p:nvGrpSpPr>
            <p:cNvPr id="16" name="Group 16"/>
            <p:cNvGrpSpPr/>
            <p:nvPr/>
          </p:nvGrpSpPr>
          <p:grpSpPr>
            <a:xfrm>
              <a:off x="1150862" y="2518921"/>
              <a:ext cx="499546" cy="499546"/>
              <a:chOff x="0" y="0"/>
              <a:chExt cx="146315" cy="146315"/>
            </a:xfrm>
          </p:grpSpPr>
          <p:sp>
            <p:nvSpPr>
              <p:cNvPr id="17" name="Freeform 17"/>
              <p:cNvSpPr/>
              <p:nvPr/>
            </p:nvSpPr>
            <p:spPr>
              <a:xfrm>
                <a:off x="0" y="0"/>
                <a:ext cx="146315" cy="146315"/>
              </a:xfrm>
              <a:custGeom>
                <a:avLst/>
                <a:gdLst/>
                <a:ahLst/>
                <a:cxnLst/>
                <a:rect l="l" t="t" r="r" b="b"/>
                <a:pathLst>
                  <a:path w="146315" h="146315">
                    <a:moveTo>
                      <a:pt x="0" y="0"/>
                    </a:moveTo>
                    <a:lnTo>
                      <a:pt x="146315" y="0"/>
                    </a:lnTo>
                    <a:lnTo>
                      <a:pt x="146315" y="146315"/>
                    </a:lnTo>
                    <a:lnTo>
                      <a:pt x="0" y="146315"/>
                    </a:lnTo>
                    <a:close/>
                  </a:path>
                </a:pathLst>
              </a:custGeom>
              <a:solidFill>
                <a:srgbClr val="8D6F22"/>
              </a:solidFill>
            </p:spPr>
          </p:sp>
          <p:sp>
            <p:nvSpPr>
              <p:cNvPr id="18" name="TextBox 18"/>
              <p:cNvSpPr txBox="1"/>
              <p:nvPr/>
            </p:nvSpPr>
            <p:spPr>
              <a:xfrm>
                <a:off x="0" y="-38100"/>
                <a:ext cx="146315" cy="184415"/>
              </a:xfrm>
              <a:prstGeom prst="rect">
                <a:avLst/>
              </a:prstGeom>
            </p:spPr>
            <p:txBody>
              <a:bodyPr lIns="50800" tIns="50800" rIns="50800" bIns="50800" rtlCol="0" anchor="ctr"/>
              <a:lstStyle/>
              <a:p>
                <a:pPr algn="ctr">
                  <a:lnSpc>
                    <a:spcPts val="2532"/>
                  </a:lnSpc>
                </a:pPr>
                <a:endParaRPr/>
              </a:p>
            </p:txBody>
          </p:sp>
        </p:grpSp>
        <p:sp>
          <p:nvSpPr>
            <p:cNvPr id="56" name="TextBox 55"/>
            <p:cNvSpPr txBox="1"/>
            <p:nvPr/>
          </p:nvSpPr>
          <p:spPr>
            <a:xfrm>
              <a:off x="1242994" y="2515858"/>
              <a:ext cx="285252" cy="477054"/>
            </a:xfrm>
            <a:prstGeom prst="rect">
              <a:avLst/>
            </a:prstGeom>
            <a:noFill/>
          </p:spPr>
          <p:txBody>
            <a:bodyPr wrap="square" rtlCol="0">
              <a:spAutoFit/>
            </a:bodyPr>
            <a:lstStyle/>
            <a:p>
              <a:r>
                <a:rPr lang="en-US" sz="2500" dirty="0" smtClean="0">
                  <a:solidFill>
                    <a:schemeClr val="bg1"/>
                  </a:solidFill>
                </a:rPr>
                <a:t>1</a:t>
              </a:r>
              <a:endParaRPr lang="en-US" sz="2500" dirty="0">
                <a:solidFill>
                  <a:schemeClr val="bg1"/>
                </a:solidFill>
              </a:endParaRPr>
            </a:p>
          </p:txBody>
        </p:sp>
      </p:grpSp>
      <p:grpSp>
        <p:nvGrpSpPr>
          <p:cNvPr id="68" name="Group 67"/>
          <p:cNvGrpSpPr/>
          <p:nvPr/>
        </p:nvGrpSpPr>
        <p:grpSpPr>
          <a:xfrm>
            <a:off x="981615" y="5017386"/>
            <a:ext cx="499546" cy="502609"/>
            <a:chOff x="1150862" y="2515858"/>
            <a:chExt cx="499546" cy="502609"/>
          </a:xfrm>
        </p:grpSpPr>
        <p:grpSp>
          <p:nvGrpSpPr>
            <p:cNvPr id="69" name="Group 16"/>
            <p:cNvGrpSpPr/>
            <p:nvPr/>
          </p:nvGrpSpPr>
          <p:grpSpPr>
            <a:xfrm>
              <a:off x="1150862" y="2518921"/>
              <a:ext cx="499546" cy="499546"/>
              <a:chOff x="0" y="0"/>
              <a:chExt cx="146315" cy="146315"/>
            </a:xfrm>
          </p:grpSpPr>
          <p:sp>
            <p:nvSpPr>
              <p:cNvPr id="71" name="Freeform 17"/>
              <p:cNvSpPr/>
              <p:nvPr/>
            </p:nvSpPr>
            <p:spPr>
              <a:xfrm>
                <a:off x="0" y="0"/>
                <a:ext cx="146315" cy="146315"/>
              </a:xfrm>
              <a:custGeom>
                <a:avLst/>
                <a:gdLst/>
                <a:ahLst/>
                <a:cxnLst/>
                <a:rect l="l" t="t" r="r" b="b"/>
                <a:pathLst>
                  <a:path w="146315" h="146315">
                    <a:moveTo>
                      <a:pt x="0" y="0"/>
                    </a:moveTo>
                    <a:lnTo>
                      <a:pt x="146315" y="0"/>
                    </a:lnTo>
                    <a:lnTo>
                      <a:pt x="146315" y="146315"/>
                    </a:lnTo>
                    <a:lnTo>
                      <a:pt x="0" y="146315"/>
                    </a:lnTo>
                    <a:close/>
                  </a:path>
                </a:pathLst>
              </a:custGeom>
              <a:solidFill>
                <a:srgbClr val="8D6F22"/>
              </a:solidFill>
            </p:spPr>
          </p:sp>
          <p:sp>
            <p:nvSpPr>
              <p:cNvPr id="72" name="TextBox 18"/>
              <p:cNvSpPr txBox="1"/>
              <p:nvPr/>
            </p:nvSpPr>
            <p:spPr>
              <a:xfrm>
                <a:off x="0" y="-38100"/>
                <a:ext cx="146315" cy="184415"/>
              </a:xfrm>
              <a:prstGeom prst="rect">
                <a:avLst/>
              </a:prstGeom>
            </p:spPr>
            <p:txBody>
              <a:bodyPr lIns="50800" tIns="50800" rIns="50800" bIns="50800" rtlCol="0" anchor="ctr"/>
              <a:lstStyle/>
              <a:p>
                <a:pPr algn="ctr">
                  <a:lnSpc>
                    <a:spcPts val="2532"/>
                  </a:lnSpc>
                </a:pPr>
                <a:endParaRPr/>
              </a:p>
            </p:txBody>
          </p:sp>
        </p:grpSp>
        <p:sp>
          <p:nvSpPr>
            <p:cNvPr id="70" name="TextBox 69"/>
            <p:cNvSpPr txBox="1"/>
            <p:nvPr/>
          </p:nvSpPr>
          <p:spPr>
            <a:xfrm>
              <a:off x="1242994" y="2515858"/>
              <a:ext cx="285252" cy="477054"/>
            </a:xfrm>
            <a:prstGeom prst="rect">
              <a:avLst/>
            </a:prstGeom>
            <a:noFill/>
          </p:spPr>
          <p:txBody>
            <a:bodyPr wrap="square" rtlCol="0">
              <a:spAutoFit/>
            </a:bodyPr>
            <a:lstStyle/>
            <a:p>
              <a:r>
                <a:rPr lang="en-US" sz="2500" dirty="0" smtClean="0">
                  <a:solidFill>
                    <a:schemeClr val="bg1"/>
                  </a:solidFill>
                </a:rPr>
                <a:t>2</a:t>
              </a:r>
              <a:endParaRPr lang="en-US" sz="2500" dirty="0">
                <a:solidFill>
                  <a:schemeClr val="bg1"/>
                </a:solidFill>
              </a:endParaRPr>
            </a:p>
          </p:txBody>
        </p:sp>
      </p:grpSp>
      <p:grpSp>
        <p:nvGrpSpPr>
          <p:cNvPr id="73" name="Group 72"/>
          <p:cNvGrpSpPr/>
          <p:nvPr/>
        </p:nvGrpSpPr>
        <p:grpSpPr>
          <a:xfrm>
            <a:off x="981615" y="6930472"/>
            <a:ext cx="499546" cy="502609"/>
            <a:chOff x="1150862" y="2515858"/>
            <a:chExt cx="499546" cy="502609"/>
          </a:xfrm>
        </p:grpSpPr>
        <p:grpSp>
          <p:nvGrpSpPr>
            <p:cNvPr id="74" name="Group 16"/>
            <p:cNvGrpSpPr/>
            <p:nvPr/>
          </p:nvGrpSpPr>
          <p:grpSpPr>
            <a:xfrm>
              <a:off x="1150862" y="2518921"/>
              <a:ext cx="499546" cy="499546"/>
              <a:chOff x="0" y="0"/>
              <a:chExt cx="146315" cy="146315"/>
            </a:xfrm>
          </p:grpSpPr>
          <p:sp>
            <p:nvSpPr>
              <p:cNvPr id="76" name="Freeform 17"/>
              <p:cNvSpPr/>
              <p:nvPr/>
            </p:nvSpPr>
            <p:spPr>
              <a:xfrm>
                <a:off x="0" y="0"/>
                <a:ext cx="146315" cy="146315"/>
              </a:xfrm>
              <a:custGeom>
                <a:avLst/>
                <a:gdLst/>
                <a:ahLst/>
                <a:cxnLst/>
                <a:rect l="l" t="t" r="r" b="b"/>
                <a:pathLst>
                  <a:path w="146315" h="146315">
                    <a:moveTo>
                      <a:pt x="0" y="0"/>
                    </a:moveTo>
                    <a:lnTo>
                      <a:pt x="146315" y="0"/>
                    </a:lnTo>
                    <a:lnTo>
                      <a:pt x="146315" y="146315"/>
                    </a:lnTo>
                    <a:lnTo>
                      <a:pt x="0" y="146315"/>
                    </a:lnTo>
                    <a:close/>
                  </a:path>
                </a:pathLst>
              </a:custGeom>
              <a:solidFill>
                <a:srgbClr val="8D6F22"/>
              </a:solidFill>
            </p:spPr>
          </p:sp>
          <p:sp>
            <p:nvSpPr>
              <p:cNvPr id="77" name="TextBox 18"/>
              <p:cNvSpPr txBox="1"/>
              <p:nvPr/>
            </p:nvSpPr>
            <p:spPr>
              <a:xfrm>
                <a:off x="0" y="-38100"/>
                <a:ext cx="146315" cy="184415"/>
              </a:xfrm>
              <a:prstGeom prst="rect">
                <a:avLst/>
              </a:prstGeom>
            </p:spPr>
            <p:txBody>
              <a:bodyPr lIns="50800" tIns="50800" rIns="50800" bIns="50800" rtlCol="0" anchor="ctr"/>
              <a:lstStyle/>
              <a:p>
                <a:pPr algn="ctr">
                  <a:lnSpc>
                    <a:spcPts val="2532"/>
                  </a:lnSpc>
                </a:pPr>
                <a:endParaRPr/>
              </a:p>
            </p:txBody>
          </p:sp>
        </p:grpSp>
        <p:sp>
          <p:nvSpPr>
            <p:cNvPr id="75" name="TextBox 74"/>
            <p:cNvSpPr txBox="1"/>
            <p:nvPr/>
          </p:nvSpPr>
          <p:spPr>
            <a:xfrm>
              <a:off x="1242994" y="2515858"/>
              <a:ext cx="285252" cy="477054"/>
            </a:xfrm>
            <a:prstGeom prst="rect">
              <a:avLst/>
            </a:prstGeom>
            <a:noFill/>
          </p:spPr>
          <p:txBody>
            <a:bodyPr wrap="square" rtlCol="0">
              <a:spAutoFit/>
            </a:bodyPr>
            <a:lstStyle/>
            <a:p>
              <a:r>
                <a:rPr lang="en-US" sz="2500" dirty="0" smtClean="0">
                  <a:solidFill>
                    <a:schemeClr val="bg1"/>
                  </a:solidFill>
                </a:rPr>
                <a:t>3</a:t>
              </a:r>
              <a:endParaRPr lang="en-US" sz="2500" dirty="0">
                <a:solidFill>
                  <a:schemeClr val="bg1"/>
                </a:solidFill>
              </a:endParaRPr>
            </a:p>
          </p:txBody>
        </p:sp>
      </p:grpSp>
      <p:sp>
        <p:nvSpPr>
          <p:cNvPr id="84" name="TextBox 19"/>
          <p:cNvSpPr txBox="1"/>
          <p:nvPr/>
        </p:nvSpPr>
        <p:spPr>
          <a:xfrm>
            <a:off x="1995135" y="4902890"/>
            <a:ext cx="6646142" cy="1231106"/>
          </a:xfrm>
          <a:prstGeom prst="rect">
            <a:avLst/>
          </a:prstGeom>
        </p:spPr>
        <p:txBody>
          <a:bodyPr wrap="square" lIns="0" tIns="0" rIns="0" bIns="0" rtlCol="0" anchor="t">
            <a:spAutoFit/>
          </a:bodyPr>
          <a:lstStyle/>
          <a:p>
            <a:pPr algn="just">
              <a:lnSpc>
                <a:spcPts val="2360"/>
              </a:lnSpc>
            </a:pPr>
            <a:r>
              <a:rPr lang="en-US" sz="2300" dirty="0" smtClean="0">
                <a:solidFill>
                  <a:srgbClr val="000000"/>
                </a:solidFill>
                <a:latin typeface="Poppins"/>
              </a:rPr>
              <a:t>The hotel should focus more </a:t>
            </a:r>
            <a:r>
              <a:rPr lang="en-US" sz="2300" dirty="0">
                <a:solidFill>
                  <a:srgbClr val="000000"/>
                </a:solidFill>
                <a:latin typeface="Poppins"/>
              </a:rPr>
              <a:t>efforts on expanding </a:t>
            </a:r>
            <a:r>
              <a:rPr lang="en-US" sz="2300" dirty="0" smtClean="0">
                <a:solidFill>
                  <a:srgbClr val="000000"/>
                </a:solidFill>
                <a:latin typeface="Poppins"/>
              </a:rPr>
              <a:t>the online market segment through the development of </a:t>
            </a:r>
            <a:r>
              <a:rPr lang="en-US" sz="2300" dirty="0">
                <a:solidFill>
                  <a:srgbClr val="000000"/>
                </a:solidFill>
                <a:latin typeface="Poppins"/>
              </a:rPr>
              <a:t>new services or amenities that </a:t>
            </a:r>
            <a:r>
              <a:rPr lang="en-US" sz="2300" dirty="0" smtClean="0">
                <a:solidFill>
                  <a:srgbClr val="000000"/>
                </a:solidFill>
                <a:latin typeface="Poppins"/>
              </a:rPr>
              <a:t>would appeal </a:t>
            </a:r>
            <a:r>
              <a:rPr lang="en-US" sz="2300" dirty="0">
                <a:solidFill>
                  <a:srgbClr val="000000"/>
                </a:solidFill>
                <a:latin typeface="Poppins"/>
              </a:rPr>
              <a:t>to </a:t>
            </a:r>
            <a:r>
              <a:rPr lang="en-US" sz="2300" dirty="0" smtClean="0">
                <a:solidFill>
                  <a:srgbClr val="000000"/>
                </a:solidFill>
                <a:latin typeface="Poppins"/>
              </a:rPr>
              <a:t>these </a:t>
            </a:r>
            <a:r>
              <a:rPr lang="en-US" sz="2300" dirty="0">
                <a:solidFill>
                  <a:srgbClr val="000000"/>
                </a:solidFill>
                <a:latin typeface="Poppins"/>
              </a:rPr>
              <a:t>guests.   </a:t>
            </a:r>
            <a:endParaRPr lang="en-US" sz="2300" dirty="0">
              <a:solidFill>
                <a:srgbClr val="000000"/>
              </a:solidFill>
              <a:latin typeface="Poppins"/>
            </a:endParaRPr>
          </a:p>
        </p:txBody>
      </p:sp>
      <p:sp>
        <p:nvSpPr>
          <p:cNvPr id="88" name="TextBox 19"/>
          <p:cNvSpPr txBox="1"/>
          <p:nvPr/>
        </p:nvSpPr>
        <p:spPr>
          <a:xfrm>
            <a:off x="2013796" y="6791428"/>
            <a:ext cx="6646142" cy="1544525"/>
          </a:xfrm>
          <a:prstGeom prst="rect">
            <a:avLst/>
          </a:prstGeom>
        </p:spPr>
        <p:txBody>
          <a:bodyPr wrap="square" lIns="0" tIns="0" rIns="0" bIns="0" rtlCol="0" anchor="t">
            <a:spAutoFit/>
          </a:bodyPr>
          <a:lstStyle/>
          <a:p>
            <a:pPr algn="just">
              <a:lnSpc>
                <a:spcPts val="2360"/>
              </a:lnSpc>
            </a:pPr>
            <a:r>
              <a:rPr lang="en-US" sz="2300" dirty="0">
                <a:solidFill>
                  <a:srgbClr val="000000"/>
                </a:solidFill>
                <a:latin typeface="Poppins"/>
              </a:rPr>
              <a:t>The </a:t>
            </a:r>
            <a:r>
              <a:rPr lang="en-US" sz="2300" dirty="0" smtClean="0">
                <a:solidFill>
                  <a:srgbClr val="000000"/>
                </a:solidFill>
                <a:latin typeface="Poppins"/>
              </a:rPr>
              <a:t>hotel should ensure </a:t>
            </a:r>
            <a:r>
              <a:rPr lang="en-US" sz="2300" dirty="0">
                <a:solidFill>
                  <a:srgbClr val="000000"/>
                </a:solidFill>
                <a:latin typeface="Poppins"/>
              </a:rPr>
              <a:t>that  </a:t>
            </a:r>
            <a:r>
              <a:rPr lang="en-US" sz="2300" dirty="0" smtClean="0">
                <a:solidFill>
                  <a:srgbClr val="000000"/>
                </a:solidFill>
                <a:latin typeface="Poppins"/>
              </a:rPr>
              <a:t>they maintain </a:t>
            </a:r>
            <a:r>
              <a:rPr lang="en-US" sz="2300" dirty="0">
                <a:solidFill>
                  <a:srgbClr val="000000"/>
                </a:solidFill>
                <a:latin typeface="Poppins"/>
              </a:rPr>
              <a:t>an adequate </a:t>
            </a:r>
            <a:r>
              <a:rPr lang="en-US" sz="2300" dirty="0" smtClean="0">
                <a:solidFill>
                  <a:srgbClr val="000000"/>
                </a:solidFill>
                <a:latin typeface="Poppins"/>
              </a:rPr>
              <a:t>inventory of </a:t>
            </a:r>
            <a:r>
              <a:rPr lang="en-US" sz="2300" dirty="0">
                <a:solidFill>
                  <a:srgbClr val="000000"/>
                </a:solidFill>
                <a:latin typeface="Poppins"/>
              </a:rPr>
              <a:t> R</a:t>
            </a:r>
            <a:r>
              <a:rPr lang="en-US" sz="2300" dirty="0" smtClean="0">
                <a:solidFill>
                  <a:srgbClr val="000000"/>
                </a:solidFill>
                <a:latin typeface="Poppins"/>
              </a:rPr>
              <a:t>oom </a:t>
            </a:r>
            <a:r>
              <a:rPr lang="en-US" sz="2300" dirty="0">
                <a:solidFill>
                  <a:srgbClr val="000000"/>
                </a:solidFill>
                <a:latin typeface="Poppins"/>
              </a:rPr>
              <a:t>T</a:t>
            </a:r>
            <a:r>
              <a:rPr lang="en-US" sz="2300" dirty="0" smtClean="0">
                <a:solidFill>
                  <a:srgbClr val="000000"/>
                </a:solidFill>
                <a:latin typeface="Poppins"/>
              </a:rPr>
              <a:t>ype 1, since it is the most commonly booked, in order to avoid </a:t>
            </a:r>
            <a:r>
              <a:rPr lang="en-US" sz="2300" dirty="0">
                <a:solidFill>
                  <a:srgbClr val="000000"/>
                </a:solidFill>
                <a:latin typeface="Poppins"/>
              </a:rPr>
              <a:t>overbooking or </a:t>
            </a:r>
            <a:r>
              <a:rPr lang="en-US" sz="2300" dirty="0" smtClean="0">
                <a:solidFill>
                  <a:srgbClr val="000000"/>
                </a:solidFill>
                <a:latin typeface="Poppins"/>
              </a:rPr>
              <a:t>under booking situations.    </a:t>
            </a:r>
            <a:endParaRPr lang="en-US" sz="2300" dirty="0">
              <a:solidFill>
                <a:srgbClr val="000000"/>
              </a:solidFill>
              <a:latin typeface="Poppin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610600" y="2421421"/>
            <a:ext cx="7576479" cy="4330360"/>
          </a:xfrm>
          <a:prstGeom prst="rect">
            <a:avLst/>
          </a:prstGeom>
        </p:spPr>
        <p:txBody>
          <a:bodyPr lIns="0" tIns="0" rIns="0" bIns="0" rtlCol="0" anchor="t">
            <a:spAutoFit/>
          </a:bodyPr>
          <a:lstStyle/>
          <a:p>
            <a:pPr algn="ctr">
              <a:lnSpc>
                <a:spcPts val="16607"/>
              </a:lnSpc>
            </a:pPr>
            <a:r>
              <a:rPr lang="en-US" sz="15377" dirty="0">
                <a:solidFill>
                  <a:srgbClr val="8D6F22"/>
                </a:solidFill>
                <a:latin typeface="The Seasons Bold"/>
              </a:rPr>
              <a:t>Thank You</a:t>
            </a:r>
          </a:p>
        </p:txBody>
      </p:sp>
      <p:sp>
        <p:nvSpPr>
          <p:cNvPr id="3" name="TextBox 3"/>
          <p:cNvSpPr txBox="1"/>
          <p:nvPr/>
        </p:nvSpPr>
        <p:spPr>
          <a:xfrm>
            <a:off x="10028211" y="6484965"/>
            <a:ext cx="6257371" cy="533633"/>
          </a:xfrm>
          <a:prstGeom prst="rect">
            <a:avLst/>
          </a:prstGeom>
        </p:spPr>
        <p:txBody>
          <a:bodyPr lIns="0" tIns="0" rIns="0" bIns="0" rtlCol="0" anchor="t">
            <a:spAutoFit/>
          </a:bodyPr>
          <a:lstStyle/>
          <a:p>
            <a:pPr algn="l">
              <a:lnSpc>
                <a:spcPts val="4328"/>
              </a:lnSpc>
            </a:pPr>
            <a:r>
              <a:rPr lang="en-US" sz="2546" spc="662">
                <a:solidFill>
                  <a:srgbClr val="000000"/>
                </a:solidFill>
                <a:latin typeface="Poppins"/>
              </a:rPr>
              <a:t>FOR YOUR ATTENTION</a:t>
            </a:r>
          </a:p>
        </p:txBody>
      </p:sp>
      <p:grpSp>
        <p:nvGrpSpPr>
          <p:cNvPr id="7" name="Group 7"/>
          <p:cNvGrpSpPr/>
          <p:nvPr/>
        </p:nvGrpSpPr>
        <p:grpSpPr>
          <a:xfrm>
            <a:off x="-1666066" y="-489926"/>
            <a:ext cx="7427113" cy="13250192"/>
            <a:chOff x="0" y="0"/>
            <a:chExt cx="1956112" cy="3489762"/>
          </a:xfrm>
        </p:grpSpPr>
        <p:sp>
          <p:nvSpPr>
            <p:cNvPr id="8" name="Freeform 8"/>
            <p:cNvSpPr/>
            <p:nvPr/>
          </p:nvSpPr>
          <p:spPr>
            <a:xfrm>
              <a:off x="0" y="0"/>
              <a:ext cx="1956112" cy="3489763"/>
            </a:xfrm>
            <a:custGeom>
              <a:avLst/>
              <a:gdLst/>
              <a:ahLst/>
              <a:cxnLst/>
              <a:rect l="l" t="t" r="r" b="b"/>
              <a:pathLst>
                <a:path w="1956112" h="3489763">
                  <a:moveTo>
                    <a:pt x="0" y="0"/>
                  </a:moveTo>
                  <a:lnTo>
                    <a:pt x="1956112" y="0"/>
                  </a:lnTo>
                  <a:lnTo>
                    <a:pt x="1956112" y="3489763"/>
                  </a:lnTo>
                  <a:lnTo>
                    <a:pt x="0" y="3489763"/>
                  </a:lnTo>
                  <a:close/>
                </a:path>
              </a:pathLst>
            </a:custGeom>
            <a:solidFill>
              <a:srgbClr val="000000"/>
            </a:solidFill>
          </p:spPr>
        </p:sp>
        <p:sp>
          <p:nvSpPr>
            <p:cNvPr id="9" name="TextBox 9"/>
            <p:cNvSpPr txBox="1"/>
            <p:nvPr/>
          </p:nvSpPr>
          <p:spPr>
            <a:xfrm>
              <a:off x="0" y="-57150"/>
              <a:ext cx="1956112" cy="3546912"/>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4121763" y="914974"/>
            <a:ext cx="927891" cy="358775"/>
          </a:xfrm>
          <a:prstGeom prst="rect">
            <a:avLst/>
          </a:prstGeom>
        </p:spPr>
        <p:txBody>
          <a:bodyPr lIns="0" tIns="0" rIns="0" bIns="0" rtlCol="0" anchor="t">
            <a:spAutoFit/>
          </a:bodyPr>
          <a:lstStyle/>
          <a:p>
            <a:pPr algn="ctr">
              <a:lnSpc>
                <a:spcPts val="2799"/>
              </a:lnSpc>
              <a:spcBef>
                <a:spcPct val="0"/>
              </a:spcBef>
            </a:pPr>
            <a:r>
              <a:rPr lang="en-US" sz="1999" dirty="0">
                <a:solidFill>
                  <a:srgbClr val="FFFFFF"/>
                </a:solidFill>
                <a:latin typeface="Poppins"/>
              </a:rPr>
              <a:t>About</a:t>
            </a:r>
          </a:p>
        </p:txBody>
      </p:sp>
      <p:grpSp>
        <p:nvGrpSpPr>
          <p:cNvPr id="15" name="Group 15"/>
          <p:cNvGrpSpPr/>
          <p:nvPr/>
        </p:nvGrpSpPr>
        <p:grpSpPr>
          <a:xfrm>
            <a:off x="2047490" y="2335697"/>
            <a:ext cx="5316658" cy="5615606"/>
            <a:chOff x="0" y="0"/>
            <a:chExt cx="823689" cy="870004"/>
          </a:xfrm>
        </p:grpSpPr>
        <p:sp>
          <p:nvSpPr>
            <p:cNvPr id="16" name="Freeform 16"/>
            <p:cNvSpPr/>
            <p:nvPr/>
          </p:nvSpPr>
          <p:spPr>
            <a:xfrm>
              <a:off x="0" y="0"/>
              <a:ext cx="823689" cy="870004"/>
            </a:xfrm>
            <a:custGeom>
              <a:avLst/>
              <a:gdLst/>
              <a:ahLst/>
              <a:cxnLst/>
              <a:rect l="l" t="t" r="r" b="b"/>
              <a:pathLst>
                <a:path w="823689" h="870004">
                  <a:moveTo>
                    <a:pt x="0" y="0"/>
                  </a:moveTo>
                  <a:lnTo>
                    <a:pt x="823689" y="0"/>
                  </a:lnTo>
                  <a:lnTo>
                    <a:pt x="823689" y="870004"/>
                  </a:lnTo>
                  <a:lnTo>
                    <a:pt x="0" y="870004"/>
                  </a:lnTo>
                  <a:close/>
                </a:path>
              </a:pathLst>
            </a:custGeom>
            <a:blipFill>
              <a:blip r:embed="rId2"/>
              <a:stretch>
                <a:fillRect l="-29266" r="-29266"/>
              </a:stretch>
            </a:blipFill>
          </p:spPr>
        </p:sp>
      </p:grpSp>
      <p:grpSp>
        <p:nvGrpSpPr>
          <p:cNvPr id="18" name="Group 18"/>
          <p:cNvGrpSpPr/>
          <p:nvPr/>
        </p:nvGrpSpPr>
        <p:grpSpPr>
          <a:xfrm rot="5400000">
            <a:off x="5910627" y="6480430"/>
            <a:ext cx="532129" cy="2941746"/>
            <a:chOff x="0" y="0"/>
            <a:chExt cx="140149" cy="774781"/>
          </a:xfrm>
        </p:grpSpPr>
        <p:sp>
          <p:nvSpPr>
            <p:cNvPr id="19" name="Freeform 19"/>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20" name="TextBox 20"/>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6744" y="5602674"/>
            <a:ext cx="19723177" cy="8595427"/>
            <a:chOff x="0" y="0"/>
            <a:chExt cx="5194582" cy="2263816"/>
          </a:xfrm>
        </p:grpSpPr>
        <p:sp>
          <p:nvSpPr>
            <p:cNvPr id="3" name="Freeform 3"/>
            <p:cNvSpPr/>
            <p:nvPr/>
          </p:nvSpPr>
          <p:spPr>
            <a:xfrm>
              <a:off x="0" y="0"/>
              <a:ext cx="5194582" cy="2263816"/>
            </a:xfrm>
            <a:custGeom>
              <a:avLst/>
              <a:gdLst/>
              <a:ahLst/>
              <a:cxnLst/>
              <a:rect l="l" t="t" r="r" b="b"/>
              <a:pathLst>
                <a:path w="5194582" h="2263816">
                  <a:moveTo>
                    <a:pt x="0" y="0"/>
                  </a:moveTo>
                  <a:lnTo>
                    <a:pt x="5194582" y="0"/>
                  </a:lnTo>
                  <a:lnTo>
                    <a:pt x="5194582" y="2263816"/>
                  </a:lnTo>
                  <a:lnTo>
                    <a:pt x="0" y="2263816"/>
                  </a:lnTo>
                  <a:close/>
                </a:path>
              </a:pathLst>
            </a:custGeom>
            <a:solidFill>
              <a:srgbClr val="000000"/>
            </a:solidFill>
          </p:spPr>
        </p:sp>
        <p:sp>
          <p:nvSpPr>
            <p:cNvPr id="4" name="TextBox 4"/>
            <p:cNvSpPr txBox="1"/>
            <p:nvPr/>
          </p:nvSpPr>
          <p:spPr>
            <a:xfrm>
              <a:off x="0" y="-57150"/>
              <a:ext cx="5194582" cy="2320966"/>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540905" y="1847237"/>
            <a:ext cx="17145000" cy="8096863"/>
            <a:chOff x="0" y="0"/>
            <a:chExt cx="2049490" cy="630176"/>
          </a:xfrm>
          <a:blipFill dpi="0" rotWithShape="1">
            <a:blip r:embed="rId2">
              <a:extLst>
                <a:ext uri="{28A0092B-C50C-407E-A947-70E740481C1C}">
                  <a14:useLocalDpi xmlns:a14="http://schemas.microsoft.com/office/drawing/2010/main" val="0"/>
                </a:ext>
              </a:extLst>
            </a:blip>
            <a:srcRect/>
            <a:stretch>
              <a:fillRect/>
            </a:stretch>
          </a:blipFill>
        </p:grpSpPr>
        <p:sp>
          <p:nvSpPr>
            <p:cNvPr id="6" name="Freeform 6"/>
            <p:cNvSpPr/>
            <p:nvPr/>
          </p:nvSpPr>
          <p:spPr>
            <a:xfrm>
              <a:off x="0" y="0"/>
              <a:ext cx="2049490" cy="630176"/>
            </a:xfrm>
            <a:custGeom>
              <a:avLst/>
              <a:gdLst/>
              <a:ahLst/>
              <a:cxnLst/>
              <a:rect l="l" t="t" r="r" b="b"/>
              <a:pathLst>
                <a:path w="2049490" h="672295">
                  <a:moveTo>
                    <a:pt x="0" y="0"/>
                  </a:moveTo>
                  <a:lnTo>
                    <a:pt x="2049490" y="0"/>
                  </a:lnTo>
                  <a:lnTo>
                    <a:pt x="2049490" y="672295"/>
                  </a:lnTo>
                  <a:lnTo>
                    <a:pt x="0" y="672295"/>
                  </a:lnTo>
                  <a:close/>
                </a:path>
              </a:pathLst>
            </a:custGeom>
            <a:grpFill/>
          </p:spPr>
        </p:sp>
      </p:grpSp>
      <p:sp>
        <p:nvSpPr>
          <p:cNvPr id="7" name="TextBox 7"/>
          <p:cNvSpPr txBox="1"/>
          <p:nvPr/>
        </p:nvSpPr>
        <p:spPr>
          <a:xfrm>
            <a:off x="1981200" y="419100"/>
            <a:ext cx="14264410" cy="1243930"/>
          </a:xfrm>
          <a:prstGeom prst="rect">
            <a:avLst/>
          </a:prstGeom>
        </p:spPr>
        <p:txBody>
          <a:bodyPr lIns="0" tIns="0" rIns="0" bIns="0" rtlCol="0" anchor="t">
            <a:spAutoFit/>
          </a:bodyPr>
          <a:lstStyle/>
          <a:p>
            <a:pPr algn="ctr">
              <a:lnSpc>
                <a:spcPts val="9720"/>
              </a:lnSpc>
            </a:pPr>
            <a:r>
              <a:rPr lang="en-US" sz="9000" dirty="0" smtClean="0">
                <a:solidFill>
                  <a:srgbClr val="8D6F22"/>
                </a:solidFill>
                <a:latin typeface="The Seasons Bold"/>
              </a:rPr>
              <a:t>The Dataset</a:t>
            </a:r>
            <a:endParaRPr lang="en-US" sz="9000" dirty="0">
              <a:solidFill>
                <a:srgbClr val="8D6F22"/>
              </a:solidFill>
              <a:latin typeface="The Seasons Bold"/>
            </a:endParaRPr>
          </a:p>
        </p:txBody>
      </p:sp>
      <p:sp>
        <p:nvSpPr>
          <p:cNvPr id="14" name="TextBox 14"/>
          <p:cNvSpPr txBox="1"/>
          <p:nvPr/>
        </p:nvSpPr>
        <p:spPr>
          <a:xfrm>
            <a:off x="14121763" y="914974"/>
            <a:ext cx="927891"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rPr>
              <a:t>About</a:t>
            </a:r>
          </a:p>
        </p:txBody>
      </p:sp>
      <p:sp>
        <p:nvSpPr>
          <p:cNvPr id="20" name="TextBox 20"/>
          <p:cNvSpPr txBox="1"/>
          <p:nvPr/>
        </p:nvSpPr>
        <p:spPr>
          <a:xfrm rot="16200000">
            <a:off x="8769439" y="7297097"/>
            <a:ext cx="532129" cy="3158737"/>
          </a:xfrm>
          <a:prstGeom prst="rect">
            <a:avLst/>
          </a:prstGeom>
        </p:spPr>
        <p:txBody>
          <a:bodyPr lIns="50800" tIns="50800" rIns="50800" bIns="50800" rtlCol="0" anchor="ctr"/>
          <a:lstStyle/>
          <a:p>
            <a:pPr algn="ctr">
              <a:lnSpc>
                <a:spcPts val="2799"/>
              </a:lnSpc>
            </a:pPr>
            <a:endParaRPr/>
          </a:p>
        </p:txBody>
      </p:sp>
    </p:spTree>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74753" y="-1763102"/>
            <a:ext cx="4231604" cy="13013798"/>
            <a:chOff x="0" y="0"/>
            <a:chExt cx="1114496" cy="3427502"/>
          </a:xfrm>
        </p:grpSpPr>
        <p:sp>
          <p:nvSpPr>
            <p:cNvPr id="3" name="Freeform 3"/>
            <p:cNvSpPr/>
            <p:nvPr/>
          </p:nvSpPr>
          <p:spPr>
            <a:xfrm>
              <a:off x="0" y="0"/>
              <a:ext cx="1114496" cy="3427502"/>
            </a:xfrm>
            <a:custGeom>
              <a:avLst/>
              <a:gdLst/>
              <a:ahLst/>
              <a:cxnLst/>
              <a:rect l="l" t="t" r="r" b="b"/>
              <a:pathLst>
                <a:path w="1114496" h="3427502">
                  <a:moveTo>
                    <a:pt x="0" y="0"/>
                  </a:moveTo>
                  <a:lnTo>
                    <a:pt x="1114496" y="0"/>
                  </a:lnTo>
                  <a:lnTo>
                    <a:pt x="1114496" y="3427502"/>
                  </a:lnTo>
                  <a:lnTo>
                    <a:pt x="0" y="3427502"/>
                  </a:lnTo>
                  <a:close/>
                </a:path>
              </a:pathLst>
            </a:custGeom>
            <a:solidFill>
              <a:srgbClr val="000000"/>
            </a:solidFill>
          </p:spPr>
        </p:sp>
        <p:sp>
          <p:nvSpPr>
            <p:cNvPr id="4" name="TextBox 4"/>
            <p:cNvSpPr txBox="1"/>
            <p:nvPr/>
          </p:nvSpPr>
          <p:spPr>
            <a:xfrm>
              <a:off x="0" y="-57150"/>
              <a:ext cx="1114496" cy="3484652"/>
            </a:xfrm>
            <a:prstGeom prst="rect">
              <a:avLst/>
            </a:prstGeom>
          </p:spPr>
          <p:txBody>
            <a:bodyPr lIns="50800" tIns="50800" rIns="50800" bIns="50800" rtlCol="0" anchor="ctr"/>
            <a:lstStyle/>
            <a:p>
              <a:pPr algn="ctr">
                <a:lnSpc>
                  <a:spcPts val="2799"/>
                </a:lnSpc>
              </a:pPr>
              <a:endParaRPr/>
            </a:p>
          </p:txBody>
        </p:sp>
      </p:grpSp>
      <p:sp>
        <p:nvSpPr>
          <p:cNvPr id="11" name="TextBox 11"/>
          <p:cNvSpPr txBox="1"/>
          <p:nvPr/>
        </p:nvSpPr>
        <p:spPr>
          <a:xfrm>
            <a:off x="1028699" y="803534"/>
            <a:ext cx="10252659" cy="1243930"/>
          </a:xfrm>
          <a:prstGeom prst="rect">
            <a:avLst/>
          </a:prstGeom>
        </p:spPr>
        <p:txBody>
          <a:bodyPr wrap="square" lIns="0" tIns="0" rIns="0" bIns="0" rtlCol="0" anchor="t">
            <a:spAutoFit/>
          </a:bodyPr>
          <a:lstStyle/>
          <a:p>
            <a:pPr algn="l">
              <a:lnSpc>
                <a:spcPts val="9720"/>
              </a:lnSpc>
            </a:pPr>
            <a:r>
              <a:rPr lang="en-US" sz="8000" dirty="0" smtClean="0">
                <a:solidFill>
                  <a:srgbClr val="8D6F22"/>
                </a:solidFill>
                <a:latin typeface="The Seasons Bold"/>
              </a:rPr>
              <a:t>Column Descriptions</a:t>
            </a:r>
            <a:endParaRPr lang="en-US" sz="8000" dirty="0">
              <a:solidFill>
                <a:srgbClr val="8D6F22"/>
              </a:solidFill>
              <a:latin typeface="The Seasons Bold"/>
            </a:endParaRPr>
          </a:p>
        </p:txBody>
      </p:sp>
      <p:sp>
        <p:nvSpPr>
          <p:cNvPr id="22" name="Freeform 22"/>
          <p:cNvSpPr/>
          <p:nvPr/>
        </p:nvSpPr>
        <p:spPr>
          <a:xfrm>
            <a:off x="16889711" y="9258300"/>
            <a:ext cx="348469" cy="382551"/>
          </a:xfrm>
          <a:custGeom>
            <a:avLst/>
            <a:gdLst/>
            <a:ahLst/>
            <a:cxnLst/>
            <a:rect l="l" t="t" r="r" b="b"/>
            <a:pathLst>
              <a:path w="348469" h="382551">
                <a:moveTo>
                  <a:pt x="0" y="0"/>
                </a:moveTo>
                <a:lnTo>
                  <a:pt x="348469" y="0"/>
                </a:lnTo>
                <a:lnTo>
                  <a:pt x="348469" y="382551"/>
                </a:lnTo>
                <a:lnTo>
                  <a:pt x="0" y="382551"/>
                </a:lnTo>
                <a:lnTo>
                  <a:pt x="0" y="0"/>
                </a:lnTo>
                <a:close/>
              </a:path>
            </a:pathLst>
          </a:custGeom>
          <a:blipFill>
            <a:blip r:embed="rId2">
              <a:extLst>
                <a:ext uri="{96DAC541-7B7A-43D3-8B79-37D633B846F1}">
                  <asvg:svgBlip xmlns="" xmlns:asvg="http://schemas.microsoft.com/office/drawing/2016/SVG/main" r:embed="rId5"/>
                </a:ext>
              </a:extLst>
            </a:blip>
            <a:stretch>
              <a:fillRect/>
            </a:stretch>
          </a:blipFill>
        </p:spPr>
      </p:sp>
      <p:grpSp>
        <p:nvGrpSpPr>
          <p:cNvPr id="23" name="Group 23"/>
          <p:cNvGrpSpPr/>
          <p:nvPr/>
        </p:nvGrpSpPr>
        <p:grpSpPr>
          <a:xfrm>
            <a:off x="13392694" y="745129"/>
            <a:ext cx="2995721" cy="2075791"/>
            <a:chOff x="0" y="0"/>
            <a:chExt cx="464116" cy="321594"/>
          </a:xfrm>
        </p:grpSpPr>
        <p:sp>
          <p:nvSpPr>
            <p:cNvPr id="24" name="Freeform 24"/>
            <p:cNvSpPr/>
            <p:nvPr/>
          </p:nvSpPr>
          <p:spPr>
            <a:xfrm>
              <a:off x="0" y="0"/>
              <a:ext cx="464116" cy="321594"/>
            </a:xfrm>
            <a:custGeom>
              <a:avLst/>
              <a:gdLst/>
              <a:ahLst/>
              <a:cxnLst/>
              <a:rect l="l" t="t" r="r" b="b"/>
              <a:pathLst>
                <a:path w="464116" h="321594">
                  <a:moveTo>
                    <a:pt x="0" y="0"/>
                  </a:moveTo>
                  <a:lnTo>
                    <a:pt x="464116" y="0"/>
                  </a:lnTo>
                  <a:lnTo>
                    <a:pt x="464116" y="321594"/>
                  </a:lnTo>
                  <a:lnTo>
                    <a:pt x="0" y="321594"/>
                  </a:lnTo>
                  <a:close/>
                </a:path>
              </a:pathLst>
            </a:custGeom>
            <a:blipFill>
              <a:blip r:embed="rId6"/>
              <a:stretch>
                <a:fillRect l="-2001" r="-2001"/>
              </a:stretch>
            </a:blipFill>
          </p:spPr>
        </p:sp>
      </p:grpSp>
      <p:grpSp>
        <p:nvGrpSpPr>
          <p:cNvPr id="25" name="Group 25"/>
          <p:cNvGrpSpPr/>
          <p:nvPr/>
        </p:nvGrpSpPr>
        <p:grpSpPr>
          <a:xfrm>
            <a:off x="13410920" y="3683716"/>
            <a:ext cx="2995721" cy="2075791"/>
            <a:chOff x="0" y="0"/>
            <a:chExt cx="464116" cy="321594"/>
          </a:xfrm>
        </p:grpSpPr>
        <p:sp>
          <p:nvSpPr>
            <p:cNvPr id="26" name="Freeform 26"/>
            <p:cNvSpPr/>
            <p:nvPr/>
          </p:nvSpPr>
          <p:spPr>
            <a:xfrm>
              <a:off x="0" y="0"/>
              <a:ext cx="464116" cy="321594"/>
            </a:xfrm>
            <a:custGeom>
              <a:avLst/>
              <a:gdLst/>
              <a:ahLst/>
              <a:cxnLst/>
              <a:rect l="l" t="t" r="r" b="b"/>
              <a:pathLst>
                <a:path w="464116" h="321594">
                  <a:moveTo>
                    <a:pt x="0" y="0"/>
                  </a:moveTo>
                  <a:lnTo>
                    <a:pt x="464116" y="0"/>
                  </a:lnTo>
                  <a:lnTo>
                    <a:pt x="464116" y="321594"/>
                  </a:lnTo>
                  <a:lnTo>
                    <a:pt x="0" y="321594"/>
                  </a:lnTo>
                  <a:close/>
                </a:path>
              </a:pathLst>
            </a:custGeom>
            <a:blipFill>
              <a:blip r:embed="rId7"/>
              <a:stretch>
                <a:fillRect l="-11592" r="-11592"/>
              </a:stretch>
            </a:blipFill>
          </p:spPr>
        </p:sp>
      </p:grpSp>
      <p:grpSp>
        <p:nvGrpSpPr>
          <p:cNvPr id="27" name="Group 27"/>
          <p:cNvGrpSpPr/>
          <p:nvPr/>
        </p:nvGrpSpPr>
        <p:grpSpPr>
          <a:xfrm>
            <a:off x="13410920" y="6775986"/>
            <a:ext cx="2995721" cy="2075791"/>
            <a:chOff x="0" y="0"/>
            <a:chExt cx="464116" cy="321594"/>
          </a:xfrm>
        </p:grpSpPr>
        <p:sp>
          <p:nvSpPr>
            <p:cNvPr id="28" name="Freeform 28"/>
            <p:cNvSpPr/>
            <p:nvPr/>
          </p:nvSpPr>
          <p:spPr>
            <a:xfrm>
              <a:off x="0" y="0"/>
              <a:ext cx="464116" cy="321594"/>
            </a:xfrm>
            <a:custGeom>
              <a:avLst/>
              <a:gdLst/>
              <a:ahLst/>
              <a:cxnLst/>
              <a:rect l="l" t="t" r="r" b="b"/>
              <a:pathLst>
                <a:path w="464116" h="321594">
                  <a:moveTo>
                    <a:pt x="0" y="0"/>
                  </a:moveTo>
                  <a:lnTo>
                    <a:pt x="464116" y="0"/>
                  </a:lnTo>
                  <a:lnTo>
                    <a:pt x="464116" y="321594"/>
                  </a:lnTo>
                  <a:lnTo>
                    <a:pt x="0" y="321594"/>
                  </a:lnTo>
                  <a:close/>
                </a:path>
              </a:pathLst>
            </a:custGeom>
            <a:blipFill>
              <a:blip r:embed="rId8"/>
              <a:stretch>
                <a:fillRect l="-1422" r="-1422"/>
              </a:stretch>
            </a:blipFill>
          </p:spPr>
        </p:sp>
      </p:grpSp>
      <p:sp>
        <p:nvSpPr>
          <p:cNvPr id="29" name="Freeform 29"/>
          <p:cNvSpPr/>
          <p:nvPr/>
        </p:nvSpPr>
        <p:spPr>
          <a:xfrm>
            <a:off x="11874765" y="2077027"/>
            <a:ext cx="306582" cy="190965"/>
          </a:xfrm>
          <a:custGeom>
            <a:avLst/>
            <a:gdLst/>
            <a:ahLst/>
            <a:cxnLst/>
            <a:rect l="l" t="t" r="r" b="b"/>
            <a:pathLst>
              <a:path w="306582" h="190965">
                <a:moveTo>
                  <a:pt x="0" y="0"/>
                </a:moveTo>
                <a:lnTo>
                  <a:pt x="306582" y="0"/>
                </a:lnTo>
                <a:lnTo>
                  <a:pt x="306582" y="190965"/>
                </a:lnTo>
                <a:lnTo>
                  <a:pt x="0" y="190965"/>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30" name="Freeform 30"/>
          <p:cNvSpPr/>
          <p:nvPr/>
        </p:nvSpPr>
        <p:spPr>
          <a:xfrm>
            <a:off x="11916250" y="4499426"/>
            <a:ext cx="265097" cy="244371"/>
          </a:xfrm>
          <a:custGeom>
            <a:avLst/>
            <a:gdLst/>
            <a:ahLst/>
            <a:cxnLst/>
            <a:rect l="l" t="t" r="r" b="b"/>
            <a:pathLst>
              <a:path w="265097" h="244371">
                <a:moveTo>
                  <a:pt x="0" y="0"/>
                </a:moveTo>
                <a:lnTo>
                  <a:pt x="265097" y="0"/>
                </a:lnTo>
                <a:lnTo>
                  <a:pt x="265097" y="244371"/>
                </a:lnTo>
                <a:lnTo>
                  <a:pt x="0" y="244371"/>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32" name="TextBox 32"/>
          <p:cNvSpPr txBox="1"/>
          <p:nvPr/>
        </p:nvSpPr>
        <p:spPr>
          <a:xfrm>
            <a:off x="1138518" y="2267992"/>
            <a:ext cx="10540283" cy="6976269"/>
          </a:xfrm>
          <a:prstGeom prst="rect">
            <a:avLst/>
          </a:prstGeom>
        </p:spPr>
        <p:txBody>
          <a:bodyPr wrap="square" lIns="0" tIns="0" rIns="0" bIns="0" rtlCol="0" anchor="t">
            <a:spAutoFit/>
          </a:bodyPr>
          <a:lstStyle/>
          <a:p>
            <a:pPr marL="457200" indent="-457200" algn="just">
              <a:lnSpc>
                <a:spcPts val="3400"/>
              </a:lnSpc>
              <a:buClr>
                <a:srgbClr val="663300"/>
              </a:buClr>
              <a:buFont typeface="Wingdings" panose="05000000000000000000" pitchFamily="2" charset="2"/>
              <a:buChar char="q"/>
            </a:pPr>
            <a:r>
              <a:rPr lang="en-US" sz="3000" b="1" dirty="0" smtClean="0">
                <a:solidFill>
                  <a:srgbClr val="000000"/>
                </a:solidFill>
                <a:latin typeface="Times New Roman" panose="02020603050405020304" pitchFamily="18" charset="0"/>
                <a:cs typeface="Times New Roman" panose="02020603050405020304" pitchFamily="18" charset="0"/>
              </a:rPr>
              <a:t>Booking_ID</a:t>
            </a:r>
            <a:r>
              <a:rPr lang="en-US" sz="3000" b="1" dirty="0">
                <a:solidFill>
                  <a:srgbClr val="000000"/>
                </a:solidFill>
                <a:latin typeface="Times New Roman" panose="02020603050405020304" pitchFamily="18" charset="0"/>
                <a:cs typeface="Times New Roman" panose="02020603050405020304" pitchFamily="18" charset="0"/>
              </a:rPr>
              <a:t>: </a:t>
            </a:r>
            <a:r>
              <a:rPr lang="en-US" sz="3000" dirty="0">
                <a:solidFill>
                  <a:srgbClr val="000000"/>
                </a:solidFill>
                <a:latin typeface="Times New Roman" panose="02020603050405020304" pitchFamily="18" charset="0"/>
                <a:cs typeface="Times New Roman" panose="02020603050405020304" pitchFamily="18" charset="0"/>
              </a:rPr>
              <a:t>A unique identifier for each hotel reservation.</a:t>
            </a:r>
          </a:p>
          <a:p>
            <a:pPr marL="457200" indent="-457200" algn="just">
              <a:lnSpc>
                <a:spcPts val="3400"/>
              </a:lnSpc>
              <a:buClr>
                <a:srgbClr val="663300"/>
              </a:buClr>
              <a:buFont typeface="Wingdings" panose="05000000000000000000" pitchFamily="2" charset="2"/>
              <a:buChar char="q"/>
            </a:pPr>
            <a:r>
              <a:rPr lang="en-US" sz="3000" b="1" dirty="0">
                <a:solidFill>
                  <a:srgbClr val="000000"/>
                </a:solidFill>
                <a:latin typeface="Times New Roman" panose="02020603050405020304" pitchFamily="18" charset="0"/>
                <a:cs typeface="Times New Roman" panose="02020603050405020304" pitchFamily="18" charset="0"/>
              </a:rPr>
              <a:t>N</a:t>
            </a:r>
            <a:r>
              <a:rPr lang="en-US" sz="3000" b="1" dirty="0" smtClean="0">
                <a:solidFill>
                  <a:srgbClr val="000000"/>
                </a:solidFill>
                <a:latin typeface="Times New Roman" panose="02020603050405020304" pitchFamily="18" charset="0"/>
                <a:cs typeface="Times New Roman" panose="02020603050405020304" pitchFamily="18" charset="0"/>
              </a:rPr>
              <a:t>o_of_adults</a:t>
            </a:r>
            <a:r>
              <a:rPr lang="en-US" sz="3000" b="1" dirty="0">
                <a:solidFill>
                  <a:srgbClr val="000000"/>
                </a:solidFill>
                <a:latin typeface="Times New Roman" panose="02020603050405020304" pitchFamily="18" charset="0"/>
                <a:cs typeface="Times New Roman" panose="02020603050405020304" pitchFamily="18" charset="0"/>
              </a:rPr>
              <a:t>: </a:t>
            </a:r>
            <a:r>
              <a:rPr lang="en-US" sz="3000" dirty="0">
                <a:solidFill>
                  <a:srgbClr val="000000"/>
                </a:solidFill>
                <a:latin typeface="Times New Roman" panose="02020603050405020304" pitchFamily="18" charset="0"/>
                <a:cs typeface="Times New Roman" panose="02020603050405020304" pitchFamily="18" charset="0"/>
              </a:rPr>
              <a:t>The number of adults in the reservation.</a:t>
            </a:r>
          </a:p>
          <a:p>
            <a:pPr marL="457200" indent="-457200" algn="just">
              <a:lnSpc>
                <a:spcPts val="3400"/>
              </a:lnSpc>
              <a:buClr>
                <a:srgbClr val="663300"/>
              </a:buClr>
              <a:buFont typeface="Wingdings" panose="05000000000000000000" pitchFamily="2" charset="2"/>
              <a:buChar char="q"/>
            </a:pPr>
            <a:r>
              <a:rPr lang="en-US" sz="3000" b="1" dirty="0">
                <a:solidFill>
                  <a:srgbClr val="000000"/>
                </a:solidFill>
                <a:latin typeface="Times New Roman" panose="02020603050405020304" pitchFamily="18" charset="0"/>
                <a:cs typeface="Times New Roman" panose="02020603050405020304" pitchFamily="18" charset="0"/>
              </a:rPr>
              <a:t>N</a:t>
            </a:r>
            <a:r>
              <a:rPr lang="en-US" sz="3000" b="1" dirty="0" smtClean="0">
                <a:solidFill>
                  <a:srgbClr val="000000"/>
                </a:solidFill>
                <a:latin typeface="Times New Roman" panose="02020603050405020304" pitchFamily="18" charset="0"/>
                <a:cs typeface="Times New Roman" panose="02020603050405020304" pitchFamily="18" charset="0"/>
              </a:rPr>
              <a:t>o_of_children</a:t>
            </a:r>
            <a:r>
              <a:rPr lang="en-US" sz="3000" b="1" dirty="0">
                <a:solidFill>
                  <a:srgbClr val="000000"/>
                </a:solidFill>
                <a:latin typeface="Times New Roman" panose="02020603050405020304" pitchFamily="18" charset="0"/>
                <a:cs typeface="Times New Roman" panose="02020603050405020304" pitchFamily="18" charset="0"/>
              </a:rPr>
              <a:t>: </a:t>
            </a:r>
            <a:r>
              <a:rPr lang="en-US" sz="3000" dirty="0">
                <a:solidFill>
                  <a:srgbClr val="000000"/>
                </a:solidFill>
                <a:latin typeface="Times New Roman" panose="02020603050405020304" pitchFamily="18" charset="0"/>
                <a:cs typeface="Times New Roman" panose="02020603050405020304" pitchFamily="18" charset="0"/>
              </a:rPr>
              <a:t>The number of children in the reservation.</a:t>
            </a:r>
          </a:p>
          <a:p>
            <a:pPr marL="457200" indent="-457200" algn="just">
              <a:lnSpc>
                <a:spcPts val="3400"/>
              </a:lnSpc>
              <a:buClr>
                <a:srgbClr val="663300"/>
              </a:buClr>
              <a:buFont typeface="Wingdings" panose="05000000000000000000" pitchFamily="2" charset="2"/>
              <a:buChar char="q"/>
            </a:pPr>
            <a:r>
              <a:rPr lang="en-US" sz="3000" b="1" dirty="0">
                <a:solidFill>
                  <a:srgbClr val="000000"/>
                </a:solidFill>
                <a:latin typeface="Times New Roman" panose="02020603050405020304" pitchFamily="18" charset="0"/>
                <a:cs typeface="Times New Roman" panose="02020603050405020304" pitchFamily="18" charset="0"/>
              </a:rPr>
              <a:t>N</a:t>
            </a:r>
            <a:r>
              <a:rPr lang="en-US" sz="3000" b="1" dirty="0" smtClean="0">
                <a:solidFill>
                  <a:srgbClr val="000000"/>
                </a:solidFill>
                <a:latin typeface="Times New Roman" panose="02020603050405020304" pitchFamily="18" charset="0"/>
                <a:cs typeface="Times New Roman" panose="02020603050405020304" pitchFamily="18" charset="0"/>
              </a:rPr>
              <a:t>o_of_weekend_nights</a:t>
            </a:r>
            <a:r>
              <a:rPr lang="en-US" sz="3000" b="1" dirty="0">
                <a:solidFill>
                  <a:srgbClr val="000000"/>
                </a:solidFill>
                <a:latin typeface="Times New Roman" panose="02020603050405020304" pitchFamily="18" charset="0"/>
                <a:cs typeface="Times New Roman" panose="02020603050405020304" pitchFamily="18" charset="0"/>
              </a:rPr>
              <a:t>: </a:t>
            </a:r>
            <a:r>
              <a:rPr lang="en-US" sz="3000" dirty="0">
                <a:solidFill>
                  <a:srgbClr val="000000"/>
                </a:solidFill>
                <a:latin typeface="Times New Roman" panose="02020603050405020304" pitchFamily="18" charset="0"/>
                <a:cs typeface="Times New Roman" panose="02020603050405020304" pitchFamily="18" charset="0"/>
              </a:rPr>
              <a:t>The number of nights in the reservation that fall </a:t>
            </a:r>
            <a:r>
              <a:rPr lang="en-US" sz="3000" dirty="0" smtClean="0">
                <a:solidFill>
                  <a:srgbClr val="000000"/>
                </a:solidFill>
                <a:latin typeface="Times New Roman" panose="02020603050405020304" pitchFamily="18" charset="0"/>
                <a:cs typeface="Times New Roman" panose="02020603050405020304" pitchFamily="18" charset="0"/>
              </a:rPr>
              <a:t>on weekends</a:t>
            </a:r>
            <a:r>
              <a:rPr lang="en-US" sz="3000" dirty="0">
                <a:solidFill>
                  <a:srgbClr val="000000"/>
                </a:solidFill>
                <a:latin typeface="Times New Roman" panose="02020603050405020304" pitchFamily="18" charset="0"/>
                <a:cs typeface="Times New Roman" panose="02020603050405020304" pitchFamily="18" charset="0"/>
              </a:rPr>
              <a:t>.</a:t>
            </a:r>
          </a:p>
          <a:p>
            <a:pPr marL="457200" indent="-457200" algn="just">
              <a:lnSpc>
                <a:spcPts val="3400"/>
              </a:lnSpc>
              <a:buClr>
                <a:srgbClr val="663300"/>
              </a:buClr>
              <a:buFont typeface="Wingdings" panose="05000000000000000000" pitchFamily="2" charset="2"/>
              <a:buChar char="q"/>
            </a:pPr>
            <a:r>
              <a:rPr lang="en-US" sz="3000" b="1" dirty="0">
                <a:solidFill>
                  <a:srgbClr val="000000"/>
                </a:solidFill>
                <a:latin typeface="Times New Roman" panose="02020603050405020304" pitchFamily="18" charset="0"/>
                <a:cs typeface="Times New Roman" panose="02020603050405020304" pitchFamily="18" charset="0"/>
              </a:rPr>
              <a:t>N</a:t>
            </a:r>
            <a:r>
              <a:rPr lang="en-US" sz="3000" b="1" dirty="0" smtClean="0">
                <a:solidFill>
                  <a:srgbClr val="000000"/>
                </a:solidFill>
                <a:latin typeface="Times New Roman" panose="02020603050405020304" pitchFamily="18" charset="0"/>
                <a:cs typeface="Times New Roman" panose="02020603050405020304" pitchFamily="18" charset="0"/>
              </a:rPr>
              <a:t>o_of_week_nights</a:t>
            </a:r>
            <a:r>
              <a:rPr lang="en-US" sz="3000" b="1" dirty="0">
                <a:solidFill>
                  <a:srgbClr val="000000"/>
                </a:solidFill>
                <a:latin typeface="Times New Roman" panose="02020603050405020304" pitchFamily="18" charset="0"/>
                <a:cs typeface="Times New Roman" panose="02020603050405020304" pitchFamily="18" charset="0"/>
              </a:rPr>
              <a:t>: </a:t>
            </a:r>
            <a:r>
              <a:rPr lang="en-US" sz="3000" dirty="0">
                <a:solidFill>
                  <a:srgbClr val="000000"/>
                </a:solidFill>
                <a:latin typeface="Times New Roman" panose="02020603050405020304" pitchFamily="18" charset="0"/>
                <a:cs typeface="Times New Roman" panose="02020603050405020304" pitchFamily="18" charset="0"/>
              </a:rPr>
              <a:t>The number of nights in the reservation that fall </a:t>
            </a:r>
            <a:r>
              <a:rPr lang="en-US" sz="3000" dirty="0" smtClean="0">
                <a:solidFill>
                  <a:srgbClr val="000000"/>
                </a:solidFill>
                <a:latin typeface="Times New Roman" panose="02020603050405020304" pitchFamily="18" charset="0"/>
                <a:cs typeface="Times New Roman" panose="02020603050405020304" pitchFamily="18" charset="0"/>
              </a:rPr>
              <a:t>on weekdays</a:t>
            </a:r>
            <a:r>
              <a:rPr lang="en-US" sz="3000" dirty="0">
                <a:solidFill>
                  <a:srgbClr val="000000"/>
                </a:solidFill>
                <a:latin typeface="Times New Roman" panose="02020603050405020304" pitchFamily="18" charset="0"/>
                <a:cs typeface="Times New Roman" panose="02020603050405020304" pitchFamily="18" charset="0"/>
              </a:rPr>
              <a:t>.</a:t>
            </a:r>
          </a:p>
          <a:p>
            <a:pPr marL="457200" indent="-457200" algn="just">
              <a:lnSpc>
                <a:spcPts val="3400"/>
              </a:lnSpc>
              <a:buClr>
                <a:srgbClr val="663300"/>
              </a:buClr>
              <a:buFont typeface="Wingdings" panose="05000000000000000000" pitchFamily="2" charset="2"/>
              <a:buChar char="q"/>
            </a:pPr>
            <a:r>
              <a:rPr lang="en-US" sz="3000" b="1" dirty="0">
                <a:solidFill>
                  <a:srgbClr val="000000"/>
                </a:solidFill>
                <a:latin typeface="Times New Roman" panose="02020603050405020304" pitchFamily="18" charset="0"/>
                <a:cs typeface="Times New Roman" panose="02020603050405020304" pitchFamily="18" charset="0"/>
              </a:rPr>
              <a:t>T</a:t>
            </a:r>
            <a:r>
              <a:rPr lang="en-US" sz="3000" b="1" dirty="0" smtClean="0">
                <a:solidFill>
                  <a:srgbClr val="000000"/>
                </a:solidFill>
                <a:latin typeface="Times New Roman" panose="02020603050405020304" pitchFamily="18" charset="0"/>
                <a:cs typeface="Times New Roman" panose="02020603050405020304" pitchFamily="18" charset="0"/>
              </a:rPr>
              <a:t>ype_of_meal_plan</a:t>
            </a:r>
            <a:r>
              <a:rPr lang="en-US" sz="3000" b="1" dirty="0">
                <a:solidFill>
                  <a:srgbClr val="000000"/>
                </a:solidFill>
                <a:latin typeface="Times New Roman" panose="02020603050405020304" pitchFamily="18" charset="0"/>
                <a:cs typeface="Times New Roman" panose="02020603050405020304" pitchFamily="18" charset="0"/>
              </a:rPr>
              <a:t>: </a:t>
            </a:r>
            <a:r>
              <a:rPr lang="en-US" sz="3000" dirty="0">
                <a:solidFill>
                  <a:srgbClr val="000000"/>
                </a:solidFill>
                <a:latin typeface="Times New Roman" panose="02020603050405020304" pitchFamily="18" charset="0"/>
                <a:cs typeface="Times New Roman" panose="02020603050405020304" pitchFamily="18" charset="0"/>
              </a:rPr>
              <a:t>The meal plan chosen by the guests.</a:t>
            </a:r>
          </a:p>
          <a:p>
            <a:pPr marL="457200" indent="-457200" algn="just">
              <a:lnSpc>
                <a:spcPts val="3400"/>
              </a:lnSpc>
              <a:buClr>
                <a:srgbClr val="663300"/>
              </a:buClr>
              <a:buFont typeface="Wingdings" panose="05000000000000000000" pitchFamily="2" charset="2"/>
              <a:buChar char="q"/>
            </a:pPr>
            <a:r>
              <a:rPr lang="en-US" sz="3000" b="1" dirty="0">
                <a:solidFill>
                  <a:srgbClr val="000000"/>
                </a:solidFill>
                <a:latin typeface="Times New Roman" panose="02020603050405020304" pitchFamily="18" charset="0"/>
                <a:cs typeface="Times New Roman" panose="02020603050405020304" pitchFamily="18" charset="0"/>
              </a:rPr>
              <a:t>R</a:t>
            </a:r>
            <a:r>
              <a:rPr lang="en-US" sz="3000" b="1" dirty="0" smtClean="0">
                <a:solidFill>
                  <a:srgbClr val="000000"/>
                </a:solidFill>
                <a:latin typeface="Times New Roman" panose="02020603050405020304" pitchFamily="18" charset="0"/>
                <a:cs typeface="Times New Roman" panose="02020603050405020304" pitchFamily="18" charset="0"/>
              </a:rPr>
              <a:t>oom_type_reserved</a:t>
            </a:r>
            <a:r>
              <a:rPr lang="en-US" sz="3000" dirty="0">
                <a:solidFill>
                  <a:srgbClr val="000000"/>
                </a:solidFill>
                <a:latin typeface="Times New Roman" panose="02020603050405020304" pitchFamily="18" charset="0"/>
                <a:cs typeface="Times New Roman" panose="02020603050405020304" pitchFamily="18" charset="0"/>
              </a:rPr>
              <a:t>: The type of room reserved by the guests.</a:t>
            </a:r>
          </a:p>
          <a:p>
            <a:pPr marL="457200" indent="-457200" algn="just">
              <a:lnSpc>
                <a:spcPts val="3400"/>
              </a:lnSpc>
              <a:buClr>
                <a:srgbClr val="663300"/>
              </a:buClr>
              <a:buFont typeface="Wingdings" panose="05000000000000000000" pitchFamily="2" charset="2"/>
              <a:buChar char="q"/>
            </a:pPr>
            <a:r>
              <a:rPr lang="en-US" sz="3000" b="1" dirty="0">
                <a:solidFill>
                  <a:srgbClr val="000000"/>
                </a:solidFill>
                <a:latin typeface="Times New Roman" panose="02020603050405020304" pitchFamily="18" charset="0"/>
                <a:cs typeface="Times New Roman" panose="02020603050405020304" pitchFamily="18" charset="0"/>
              </a:rPr>
              <a:t>L</a:t>
            </a:r>
            <a:r>
              <a:rPr lang="en-US" sz="3000" b="1" dirty="0" smtClean="0">
                <a:solidFill>
                  <a:srgbClr val="000000"/>
                </a:solidFill>
                <a:latin typeface="Times New Roman" panose="02020603050405020304" pitchFamily="18" charset="0"/>
                <a:cs typeface="Times New Roman" panose="02020603050405020304" pitchFamily="18" charset="0"/>
              </a:rPr>
              <a:t>ead_time</a:t>
            </a:r>
            <a:r>
              <a:rPr lang="en-US" sz="3000" b="1" dirty="0">
                <a:solidFill>
                  <a:srgbClr val="000000"/>
                </a:solidFill>
                <a:latin typeface="Times New Roman" panose="02020603050405020304" pitchFamily="18" charset="0"/>
                <a:cs typeface="Times New Roman" panose="02020603050405020304" pitchFamily="18" charset="0"/>
              </a:rPr>
              <a:t>: </a:t>
            </a:r>
            <a:r>
              <a:rPr lang="en-US" sz="3000" dirty="0">
                <a:solidFill>
                  <a:srgbClr val="000000"/>
                </a:solidFill>
                <a:latin typeface="Times New Roman" panose="02020603050405020304" pitchFamily="18" charset="0"/>
                <a:cs typeface="Times New Roman" panose="02020603050405020304" pitchFamily="18" charset="0"/>
              </a:rPr>
              <a:t>The number of days between booking and arrival.</a:t>
            </a:r>
          </a:p>
          <a:p>
            <a:pPr marL="457200" indent="-457200" algn="just">
              <a:lnSpc>
                <a:spcPts val="3400"/>
              </a:lnSpc>
              <a:buClr>
                <a:srgbClr val="663300"/>
              </a:buClr>
              <a:buFont typeface="Wingdings" panose="05000000000000000000" pitchFamily="2" charset="2"/>
              <a:buChar char="q"/>
            </a:pPr>
            <a:r>
              <a:rPr lang="en-US" sz="3000" b="1" dirty="0">
                <a:solidFill>
                  <a:srgbClr val="000000"/>
                </a:solidFill>
                <a:latin typeface="Times New Roman" panose="02020603050405020304" pitchFamily="18" charset="0"/>
                <a:cs typeface="Times New Roman" panose="02020603050405020304" pitchFamily="18" charset="0"/>
              </a:rPr>
              <a:t>A</a:t>
            </a:r>
            <a:r>
              <a:rPr lang="en-US" sz="3000" b="1" dirty="0" smtClean="0">
                <a:solidFill>
                  <a:srgbClr val="000000"/>
                </a:solidFill>
                <a:latin typeface="Times New Roman" panose="02020603050405020304" pitchFamily="18" charset="0"/>
                <a:cs typeface="Times New Roman" panose="02020603050405020304" pitchFamily="18" charset="0"/>
              </a:rPr>
              <a:t>rrival_date</a:t>
            </a:r>
            <a:r>
              <a:rPr lang="en-US" sz="3000" b="1" dirty="0">
                <a:solidFill>
                  <a:srgbClr val="000000"/>
                </a:solidFill>
                <a:latin typeface="Times New Roman" panose="02020603050405020304" pitchFamily="18" charset="0"/>
                <a:cs typeface="Times New Roman" panose="02020603050405020304" pitchFamily="18" charset="0"/>
              </a:rPr>
              <a:t>: </a:t>
            </a:r>
            <a:r>
              <a:rPr lang="en-US" sz="3000" dirty="0">
                <a:solidFill>
                  <a:srgbClr val="000000"/>
                </a:solidFill>
                <a:latin typeface="Times New Roman" panose="02020603050405020304" pitchFamily="18" charset="0"/>
                <a:cs typeface="Times New Roman" panose="02020603050405020304" pitchFamily="18" charset="0"/>
              </a:rPr>
              <a:t>The date of arrival.</a:t>
            </a:r>
          </a:p>
          <a:p>
            <a:pPr marL="457200" indent="-457200" algn="just">
              <a:lnSpc>
                <a:spcPts val="3400"/>
              </a:lnSpc>
              <a:buClr>
                <a:srgbClr val="663300"/>
              </a:buClr>
              <a:buFont typeface="Wingdings" panose="05000000000000000000" pitchFamily="2" charset="2"/>
              <a:buChar char="q"/>
            </a:pPr>
            <a:r>
              <a:rPr lang="en-US" sz="3000" b="1" dirty="0">
                <a:solidFill>
                  <a:srgbClr val="000000"/>
                </a:solidFill>
                <a:latin typeface="Times New Roman" panose="02020603050405020304" pitchFamily="18" charset="0"/>
                <a:cs typeface="Times New Roman" panose="02020603050405020304" pitchFamily="18" charset="0"/>
              </a:rPr>
              <a:t>M</a:t>
            </a:r>
            <a:r>
              <a:rPr lang="en-US" sz="3000" b="1" dirty="0" smtClean="0">
                <a:solidFill>
                  <a:srgbClr val="000000"/>
                </a:solidFill>
                <a:latin typeface="Times New Roman" panose="02020603050405020304" pitchFamily="18" charset="0"/>
                <a:cs typeface="Times New Roman" panose="02020603050405020304" pitchFamily="18" charset="0"/>
              </a:rPr>
              <a:t>arket_segment_type</a:t>
            </a:r>
            <a:r>
              <a:rPr lang="en-US" sz="3000" b="1" dirty="0">
                <a:solidFill>
                  <a:srgbClr val="000000"/>
                </a:solidFill>
                <a:latin typeface="Times New Roman" panose="02020603050405020304" pitchFamily="18" charset="0"/>
                <a:cs typeface="Times New Roman" panose="02020603050405020304" pitchFamily="18" charset="0"/>
              </a:rPr>
              <a:t>: </a:t>
            </a:r>
            <a:r>
              <a:rPr lang="en-US" sz="3000" dirty="0">
                <a:solidFill>
                  <a:srgbClr val="000000"/>
                </a:solidFill>
                <a:latin typeface="Times New Roman" panose="02020603050405020304" pitchFamily="18" charset="0"/>
                <a:cs typeface="Times New Roman" panose="02020603050405020304" pitchFamily="18" charset="0"/>
              </a:rPr>
              <a:t>The market segment to which the </a:t>
            </a:r>
            <a:r>
              <a:rPr lang="en-US" sz="3000" dirty="0" smtClean="0">
                <a:solidFill>
                  <a:srgbClr val="000000"/>
                </a:solidFill>
                <a:latin typeface="Times New Roman" panose="02020603050405020304" pitchFamily="18" charset="0"/>
                <a:cs typeface="Times New Roman" panose="02020603050405020304" pitchFamily="18" charset="0"/>
              </a:rPr>
              <a:t>reservation belongs</a:t>
            </a:r>
            <a:r>
              <a:rPr lang="en-US" sz="3000" dirty="0">
                <a:solidFill>
                  <a:srgbClr val="000000"/>
                </a:solidFill>
                <a:latin typeface="Times New Roman" panose="02020603050405020304" pitchFamily="18" charset="0"/>
                <a:cs typeface="Times New Roman" panose="02020603050405020304" pitchFamily="18" charset="0"/>
              </a:rPr>
              <a:t>.</a:t>
            </a:r>
          </a:p>
          <a:p>
            <a:pPr marL="457200" indent="-457200" algn="just">
              <a:lnSpc>
                <a:spcPts val="3400"/>
              </a:lnSpc>
              <a:buClr>
                <a:srgbClr val="663300"/>
              </a:buClr>
              <a:buFont typeface="Wingdings" panose="05000000000000000000" pitchFamily="2" charset="2"/>
              <a:buChar char="q"/>
            </a:pPr>
            <a:r>
              <a:rPr lang="en-US" sz="3000" b="1" dirty="0">
                <a:solidFill>
                  <a:srgbClr val="000000"/>
                </a:solidFill>
                <a:latin typeface="Times New Roman" panose="02020603050405020304" pitchFamily="18" charset="0"/>
                <a:cs typeface="Times New Roman" panose="02020603050405020304" pitchFamily="18" charset="0"/>
              </a:rPr>
              <a:t>A</a:t>
            </a:r>
            <a:r>
              <a:rPr lang="en-US" sz="3000" b="1" dirty="0" smtClean="0">
                <a:solidFill>
                  <a:srgbClr val="000000"/>
                </a:solidFill>
                <a:latin typeface="Times New Roman" panose="02020603050405020304" pitchFamily="18" charset="0"/>
                <a:cs typeface="Times New Roman" panose="02020603050405020304" pitchFamily="18" charset="0"/>
              </a:rPr>
              <a:t>vg_price_per_room: </a:t>
            </a:r>
            <a:r>
              <a:rPr lang="en-US" sz="3000" dirty="0">
                <a:solidFill>
                  <a:srgbClr val="000000"/>
                </a:solidFill>
                <a:latin typeface="Times New Roman" panose="02020603050405020304" pitchFamily="18" charset="0"/>
                <a:cs typeface="Times New Roman" panose="02020603050405020304" pitchFamily="18" charset="0"/>
              </a:rPr>
              <a:t>The average price per room in the reservation.</a:t>
            </a:r>
          </a:p>
          <a:p>
            <a:pPr marL="457200" indent="-457200" algn="just">
              <a:lnSpc>
                <a:spcPts val="3400"/>
              </a:lnSpc>
              <a:buClr>
                <a:srgbClr val="663300"/>
              </a:buClr>
              <a:buFont typeface="Wingdings" panose="05000000000000000000" pitchFamily="2" charset="2"/>
              <a:buChar char="q"/>
            </a:pPr>
            <a:r>
              <a:rPr lang="en-US" sz="3000" b="1" dirty="0">
                <a:solidFill>
                  <a:srgbClr val="000000"/>
                </a:solidFill>
                <a:latin typeface="Times New Roman" panose="02020603050405020304" pitchFamily="18" charset="0"/>
                <a:cs typeface="Times New Roman" panose="02020603050405020304" pitchFamily="18" charset="0"/>
              </a:rPr>
              <a:t>B</a:t>
            </a:r>
            <a:r>
              <a:rPr lang="en-US" sz="3000" b="1" dirty="0" smtClean="0">
                <a:solidFill>
                  <a:srgbClr val="000000"/>
                </a:solidFill>
                <a:latin typeface="Times New Roman" panose="02020603050405020304" pitchFamily="18" charset="0"/>
                <a:cs typeface="Times New Roman" panose="02020603050405020304" pitchFamily="18" charset="0"/>
              </a:rPr>
              <a:t>ooking_status</a:t>
            </a:r>
            <a:r>
              <a:rPr lang="en-US" sz="3000" b="1" dirty="0">
                <a:solidFill>
                  <a:srgbClr val="000000"/>
                </a:solidFill>
                <a:latin typeface="Times New Roman" panose="02020603050405020304" pitchFamily="18" charset="0"/>
                <a:cs typeface="Times New Roman" panose="02020603050405020304" pitchFamily="18" charset="0"/>
              </a:rPr>
              <a:t>: </a:t>
            </a:r>
            <a:r>
              <a:rPr lang="en-US" sz="3000" dirty="0">
                <a:solidFill>
                  <a:srgbClr val="000000"/>
                </a:solidFill>
                <a:latin typeface="Times New Roman" panose="02020603050405020304" pitchFamily="18" charset="0"/>
                <a:cs typeface="Times New Roman" panose="02020603050405020304" pitchFamily="18" charset="0"/>
              </a:rPr>
              <a:t>The status of the booking.</a:t>
            </a:r>
          </a:p>
        </p:txBody>
      </p:sp>
      <p:sp>
        <p:nvSpPr>
          <p:cNvPr id="33" name="TextBox 33"/>
          <p:cNvSpPr txBox="1"/>
          <p:nvPr/>
        </p:nvSpPr>
        <p:spPr>
          <a:xfrm>
            <a:off x="1246891" y="8092223"/>
            <a:ext cx="1538516" cy="358775"/>
          </a:xfrm>
          <a:prstGeom prst="rect">
            <a:avLst/>
          </a:prstGeom>
        </p:spPr>
        <p:txBody>
          <a:bodyPr lIns="0" tIns="0" rIns="0" bIns="0" rtlCol="0" anchor="t">
            <a:spAutoFit/>
          </a:bodyPr>
          <a:lstStyle/>
          <a:p>
            <a:pPr algn="ctr">
              <a:lnSpc>
                <a:spcPts val="2799"/>
              </a:lnSpc>
              <a:spcBef>
                <a:spcPct val="0"/>
              </a:spcBef>
            </a:pPr>
            <a:r>
              <a:rPr lang="en-US" sz="1999" dirty="0">
                <a:solidFill>
                  <a:srgbClr val="FFFFFF"/>
                </a:solidFill>
                <a:latin typeface="Poppins"/>
              </a:rPr>
              <a:t>Read More</a:t>
            </a:r>
          </a:p>
        </p:txBody>
      </p:sp>
    </p:spTree>
    <p:extLst>
      <p:ext uri="{BB962C8B-B14F-4D97-AF65-F5344CB8AC3E}">
        <p14:creationId xmlns:p14="http://schemas.microsoft.com/office/powerpoint/2010/main" val="2427483387"/>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57400" y="-2125397"/>
            <a:ext cx="18947111" cy="13413084"/>
            <a:chOff x="0" y="-105162"/>
            <a:chExt cx="1350333" cy="3532664"/>
          </a:xfrm>
        </p:grpSpPr>
        <p:sp>
          <p:nvSpPr>
            <p:cNvPr id="3" name="Freeform 3"/>
            <p:cNvSpPr/>
            <p:nvPr/>
          </p:nvSpPr>
          <p:spPr>
            <a:xfrm>
              <a:off x="235837" y="-105162"/>
              <a:ext cx="1114496" cy="3427502"/>
            </a:xfrm>
            <a:custGeom>
              <a:avLst/>
              <a:gdLst/>
              <a:ahLst/>
              <a:cxnLst/>
              <a:rect l="l" t="t" r="r" b="b"/>
              <a:pathLst>
                <a:path w="1114496" h="3427502">
                  <a:moveTo>
                    <a:pt x="0" y="0"/>
                  </a:moveTo>
                  <a:lnTo>
                    <a:pt x="1114496" y="0"/>
                  </a:lnTo>
                  <a:lnTo>
                    <a:pt x="1114496" y="3427502"/>
                  </a:lnTo>
                  <a:lnTo>
                    <a:pt x="0" y="3427502"/>
                  </a:lnTo>
                  <a:close/>
                </a:path>
              </a:pathLst>
            </a:custGeom>
            <a:solidFill>
              <a:srgbClr val="000000"/>
            </a:solidFill>
          </p:spPr>
        </p:sp>
        <p:sp>
          <p:nvSpPr>
            <p:cNvPr id="4" name="TextBox 4"/>
            <p:cNvSpPr txBox="1"/>
            <p:nvPr/>
          </p:nvSpPr>
          <p:spPr>
            <a:xfrm>
              <a:off x="0" y="-57150"/>
              <a:ext cx="1114496" cy="3484652"/>
            </a:xfrm>
            <a:prstGeom prst="rect">
              <a:avLst/>
            </a:prstGeom>
          </p:spPr>
          <p:txBody>
            <a:bodyPr lIns="50800" tIns="50800" rIns="50800" bIns="50800" rtlCol="0" anchor="ctr"/>
            <a:lstStyle/>
            <a:p>
              <a:pPr algn="ctr">
                <a:lnSpc>
                  <a:spcPts val="2799"/>
                </a:lnSpc>
              </a:pPr>
              <a:endParaRPr/>
            </a:p>
          </p:txBody>
        </p:sp>
      </p:grpSp>
      <p:grpSp>
        <p:nvGrpSpPr>
          <p:cNvPr id="48" name="Group 47"/>
          <p:cNvGrpSpPr/>
          <p:nvPr/>
        </p:nvGrpSpPr>
        <p:grpSpPr>
          <a:xfrm>
            <a:off x="1829864" y="14773"/>
            <a:ext cx="13943535" cy="7742540"/>
            <a:chOff x="1829864" y="14773"/>
            <a:chExt cx="13943535" cy="7742540"/>
          </a:xfrm>
        </p:grpSpPr>
        <p:sp>
          <p:nvSpPr>
            <p:cNvPr id="11" name="TextBox 11"/>
            <p:cNvSpPr txBox="1"/>
            <p:nvPr/>
          </p:nvSpPr>
          <p:spPr>
            <a:xfrm>
              <a:off x="2667000" y="6362700"/>
              <a:ext cx="11757421" cy="1394613"/>
            </a:xfrm>
            <a:prstGeom prst="rect">
              <a:avLst/>
            </a:prstGeom>
          </p:spPr>
          <p:txBody>
            <a:bodyPr wrap="square" lIns="0" tIns="0" rIns="0" bIns="0" rtlCol="0" anchor="t">
              <a:spAutoFit/>
            </a:bodyPr>
            <a:lstStyle/>
            <a:p>
              <a:pPr algn="ctr">
                <a:lnSpc>
                  <a:spcPts val="9720"/>
                </a:lnSpc>
              </a:pPr>
              <a:r>
                <a:rPr lang="en-US" sz="18000" dirty="0" smtClean="0">
                  <a:solidFill>
                    <a:schemeClr val="bg1"/>
                  </a:solidFill>
                  <a:latin typeface="The Seasons Bold"/>
                </a:rPr>
                <a:t>Insights….</a:t>
              </a:r>
              <a:endParaRPr lang="en-US" sz="18000" dirty="0">
                <a:solidFill>
                  <a:schemeClr val="bg1"/>
                </a:solidFill>
                <a:latin typeface="The Seasons Bold"/>
              </a:endParaRPr>
            </a:p>
          </p:txBody>
        </p:sp>
        <p:grpSp>
          <p:nvGrpSpPr>
            <p:cNvPr id="23" name="Group 23"/>
            <p:cNvGrpSpPr/>
            <p:nvPr/>
          </p:nvGrpSpPr>
          <p:grpSpPr>
            <a:xfrm>
              <a:off x="2819400" y="266700"/>
              <a:ext cx="12953999" cy="4114800"/>
              <a:chOff x="0" y="0"/>
              <a:chExt cx="464116" cy="321594"/>
            </a:xfrm>
          </p:grpSpPr>
          <p:sp>
            <p:nvSpPr>
              <p:cNvPr id="24" name="Freeform 24"/>
              <p:cNvSpPr/>
              <p:nvPr/>
            </p:nvSpPr>
            <p:spPr>
              <a:xfrm>
                <a:off x="0" y="0"/>
                <a:ext cx="464116" cy="321594"/>
              </a:xfrm>
              <a:custGeom>
                <a:avLst/>
                <a:gdLst/>
                <a:ahLst/>
                <a:cxnLst/>
                <a:rect l="l" t="t" r="r" b="b"/>
                <a:pathLst>
                  <a:path w="464116" h="321594">
                    <a:moveTo>
                      <a:pt x="0" y="0"/>
                    </a:moveTo>
                    <a:lnTo>
                      <a:pt x="464116" y="0"/>
                    </a:lnTo>
                    <a:lnTo>
                      <a:pt x="464116" y="321594"/>
                    </a:lnTo>
                    <a:lnTo>
                      <a:pt x="0" y="321594"/>
                    </a:lnTo>
                    <a:close/>
                  </a:path>
                </a:pathLst>
              </a:custGeom>
              <a:blipFill>
                <a:blip r:embed="rId2"/>
                <a:stretch>
                  <a:fillRect l="-2001" r="-2001"/>
                </a:stretch>
              </a:blipFill>
            </p:spPr>
          </p:sp>
        </p:grpSp>
        <p:grpSp>
          <p:nvGrpSpPr>
            <p:cNvPr id="41" name="Group 41"/>
            <p:cNvGrpSpPr/>
            <p:nvPr/>
          </p:nvGrpSpPr>
          <p:grpSpPr>
            <a:xfrm>
              <a:off x="1829864" y="14773"/>
              <a:ext cx="532129" cy="2461728"/>
              <a:chOff x="0" y="0"/>
              <a:chExt cx="140149" cy="774781"/>
            </a:xfrm>
          </p:grpSpPr>
          <p:sp>
            <p:nvSpPr>
              <p:cNvPr id="42" name="Freeform 42"/>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43" name="TextBox 43"/>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8"/>
          <p:cNvGrpSpPr/>
          <p:nvPr/>
        </p:nvGrpSpPr>
        <p:grpSpPr>
          <a:xfrm rot="-5400000">
            <a:off x="6868061" y="6454000"/>
            <a:ext cx="4396674" cy="4214073"/>
            <a:chOff x="-140149" y="-57150"/>
            <a:chExt cx="280298" cy="831931"/>
          </a:xfrm>
        </p:grpSpPr>
        <p:sp>
          <p:nvSpPr>
            <p:cNvPr id="19" name="Freeform 19"/>
            <p:cNvSpPr/>
            <p:nvPr/>
          </p:nvSpPr>
          <p:spPr>
            <a:xfrm>
              <a:off x="-140149" y="-5715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20" name="TextBox 20"/>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2" name="Group 2"/>
          <p:cNvGrpSpPr/>
          <p:nvPr/>
        </p:nvGrpSpPr>
        <p:grpSpPr>
          <a:xfrm>
            <a:off x="-421722" y="5327603"/>
            <a:ext cx="19723177" cy="8595427"/>
            <a:chOff x="0" y="0"/>
            <a:chExt cx="5194582" cy="2263816"/>
          </a:xfrm>
        </p:grpSpPr>
        <p:sp>
          <p:nvSpPr>
            <p:cNvPr id="3" name="Freeform 3"/>
            <p:cNvSpPr/>
            <p:nvPr/>
          </p:nvSpPr>
          <p:spPr>
            <a:xfrm>
              <a:off x="0" y="0"/>
              <a:ext cx="5194582" cy="2263816"/>
            </a:xfrm>
            <a:custGeom>
              <a:avLst/>
              <a:gdLst/>
              <a:ahLst/>
              <a:cxnLst/>
              <a:rect l="l" t="t" r="r" b="b"/>
              <a:pathLst>
                <a:path w="5194582" h="2263816">
                  <a:moveTo>
                    <a:pt x="0" y="0"/>
                  </a:moveTo>
                  <a:lnTo>
                    <a:pt x="5194582" y="0"/>
                  </a:lnTo>
                  <a:lnTo>
                    <a:pt x="5194582" y="2263816"/>
                  </a:lnTo>
                  <a:lnTo>
                    <a:pt x="0" y="2263816"/>
                  </a:lnTo>
                  <a:close/>
                </a:path>
              </a:pathLst>
            </a:custGeom>
            <a:solidFill>
              <a:srgbClr val="000000"/>
            </a:solidFill>
          </p:spPr>
        </p:sp>
        <p:sp>
          <p:nvSpPr>
            <p:cNvPr id="4" name="TextBox 4"/>
            <p:cNvSpPr txBox="1"/>
            <p:nvPr/>
          </p:nvSpPr>
          <p:spPr>
            <a:xfrm>
              <a:off x="0" y="-57150"/>
              <a:ext cx="5194582" cy="2320966"/>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62000" y="2158905"/>
            <a:ext cx="16840200" cy="6337396"/>
            <a:chOff x="0" y="0"/>
            <a:chExt cx="2049490" cy="672295"/>
          </a:xfrm>
        </p:grpSpPr>
        <p:sp>
          <p:nvSpPr>
            <p:cNvPr id="6" name="Freeform 6"/>
            <p:cNvSpPr/>
            <p:nvPr/>
          </p:nvSpPr>
          <p:spPr>
            <a:xfrm>
              <a:off x="0" y="0"/>
              <a:ext cx="2049490" cy="672295"/>
            </a:xfrm>
            <a:custGeom>
              <a:avLst/>
              <a:gdLst/>
              <a:ahLst/>
              <a:cxnLst/>
              <a:rect l="l" t="t" r="r" b="b"/>
              <a:pathLst>
                <a:path w="2049490" h="672295">
                  <a:moveTo>
                    <a:pt x="0" y="0"/>
                  </a:moveTo>
                  <a:lnTo>
                    <a:pt x="2049490" y="0"/>
                  </a:lnTo>
                  <a:lnTo>
                    <a:pt x="2049490" y="672295"/>
                  </a:lnTo>
                  <a:lnTo>
                    <a:pt x="0" y="672295"/>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sp>
      </p:grpSp>
      <p:sp>
        <p:nvSpPr>
          <p:cNvPr id="7" name="TextBox 7"/>
          <p:cNvSpPr txBox="1"/>
          <p:nvPr/>
        </p:nvSpPr>
        <p:spPr>
          <a:xfrm>
            <a:off x="2000909" y="472396"/>
            <a:ext cx="14877916" cy="1243930"/>
          </a:xfrm>
          <a:prstGeom prst="rect">
            <a:avLst/>
          </a:prstGeom>
        </p:spPr>
        <p:txBody>
          <a:bodyPr wrap="square" lIns="0" tIns="0" rIns="0" bIns="0" rtlCol="0" anchor="t">
            <a:spAutoFit/>
          </a:bodyPr>
          <a:lstStyle/>
          <a:p>
            <a:pPr algn="ctr">
              <a:lnSpc>
                <a:spcPts val="9720"/>
              </a:lnSpc>
            </a:pPr>
            <a:r>
              <a:rPr lang="en-US" sz="8500" dirty="0" smtClean="0">
                <a:solidFill>
                  <a:srgbClr val="8D6F22"/>
                </a:solidFill>
                <a:latin typeface="The Seasons Bold"/>
              </a:rPr>
              <a:t>Total Number Of Reservations</a:t>
            </a:r>
            <a:endParaRPr lang="en-US" sz="8500" dirty="0">
              <a:solidFill>
                <a:srgbClr val="8D6F22"/>
              </a:solidFill>
              <a:latin typeface="The Seasons Bold"/>
            </a:endParaRPr>
          </a:p>
        </p:txBody>
      </p:sp>
      <p:sp>
        <p:nvSpPr>
          <p:cNvPr id="10" name="TextBox 9"/>
          <p:cNvSpPr txBox="1"/>
          <p:nvPr/>
        </p:nvSpPr>
        <p:spPr>
          <a:xfrm>
            <a:off x="7576616" y="8844597"/>
            <a:ext cx="2690073" cy="1477328"/>
          </a:xfrm>
          <a:prstGeom prst="rect">
            <a:avLst/>
          </a:prstGeom>
          <a:noFill/>
        </p:spPr>
        <p:txBody>
          <a:bodyPr wrap="square" rtlCol="0">
            <a:spAutoFit/>
          </a:bodyPr>
          <a:lstStyle/>
          <a:p>
            <a:pPr algn="ctr"/>
            <a:r>
              <a:rPr lang="en-US" sz="9000" dirty="0" smtClean="0">
                <a:solidFill>
                  <a:schemeClr val="bg1"/>
                </a:solidFill>
              </a:rPr>
              <a:t>700</a:t>
            </a:r>
            <a:endParaRPr lang="en-US" sz="9000" dirty="0">
              <a:solidFill>
                <a:schemeClr val="bg1"/>
              </a:solidFill>
            </a:endParaRPr>
          </a:p>
        </p:txBody>
      </p:sp>
    </p:spTree>
    <p:extLst>
      <p:ext uri="{BB962C8B-B14F-4D97-AF65-F5344CB8AC3E}">
        <p14:creationId xmlns:p14="http://schemas.microsoft.com/office/powerpoint/2010/main" val="16226890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8"/>
          <p:cNvGrpSpPr/>
          <p:nvPr/>
        </p:nvGrpSpPr>
        <p:grpSpPr>
          <a:xfrm rot="-5400000">
            <a:off x="6868061" y="6454000"/>
            <a:ext cx="4396674" cy="4214073"/>
            <a:chOff x="-140149" y="-57150"/>
            <a:chExt cx="280298" cy="831931"/>
          </a:xfrm>
        </p:grpSpPr>
        <p:sp>
          <p:nvSpPr>
            <p:cNvPr id="19" name="Freeform 19"/>
            <p:cNvSpPr/>
            <p:nvPr/>
          </p:nvSpPr>
          <p:spPr>
            <a:xfrm>
              <a:off x="-140149" y="-5715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20" name="TextBox 20"/>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2" name="Group 2"/>
          <p:cNvGrpSpPr/>
          <p:nvPr/>
        </p:nvGrpSpPr>
        <p:grpSpPr>
          <a:xfrm>
            <a:off x="-679489" y="5327603"/>
            <a:ext cx="19723177" cy="8595427"/>
            <a:chOff x="0" y="0"/>
            <a:chExt cx="5194582" cy="2263816"/>
          </a:xfrm>
        </p:grpSpPr>
        <p:sp>
          <p:nvSpPr>
            <p:cNvPr id="3" name="Freeform 3"/>
            <p:cNvSpPr/>
            <p:nvPr/>
          </p:nvSpPr>
          <p:spPr>
            <a:xfrm>
              <a:off x="0" y="0"/>
              <a:ext cx="5194582" cy="2263816"/>
            </a:xfrm>
            <a:custGeom>
              <a:avLst/>
              <a:gdLst/>
              <a:ahLst/>
              <a:cxnLst/>
              <a:rect l="l" t="t" r="r" b="b"/>
              <a:pathLst>
                <a:path w="5194582" h="2263816">
                  <a:moveTo>
                    <a:pt x="0" y="0"/>
                  </a:moveTo>
                  <a:lnTo>
                    <a:pt x="5194582" y="0"/>
                  </a:lnTo>
                  <a:lnTo>
                    <a:pt x="5194582" y="2263816"/>
                  </a:lnTo>
                  <a:lnTo>
                    <a:pt x="0" y="2263816"/>
                  </a:lnTo>
                  <a:close/>
                </a:path>
              </a:pathLst>
            </a:custGeom>
            <a:solidFill>
              <a:srgbClr val="000000"/>
            </a:solidFill>
          </p:spPr>
        </p:sp>
        <p:sp>
          <p:nvSpPr>
            <p:cNvPr id="4" name="TextBox 4"/>
            <p:cNvSpPr txBox="1"/>
            <p:nvPr/>
          </p:nvSpPr>
          <p:spPr>
            <a:xfrm>
              <a:off x="0" y="-57150"/>
              <a:ext cx="5194582" cy="2320966"/>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62000" y="2158905"/>
            <a:ext cx="16840200" cy="6337396"/>
            <a:chOff x="0" y="0"/>
            <a:chExt cx="2049490" cy="672295"/>
          </a:xfrm>
          <a:blipFill dpi="0" rotWithShape="1">
            <a:blip r:embed="rId2">
              <a:extLst>
                <a:ext uri="{28A0092B-C50C-407E-A947-70E740481C1C}">
                  <a14:useLocalDpi xmlns:a14="http://schemas.microsoft.com/office/drawing/2010/main" val="0"/>
                </a:ext>
              </a:extLst>
            </a:blip>
            <a:srcRect/>
            <a:stretch>
              <a:fillRect/>
            </a:stretch>
          </a:blipFill>
        </p:grpSpPr>
        <p:sp>
          <p:nvSpPr>
            <p:cNvPr id="6" name="Freeform 6"/>
            <p:cNvSpPr/>
            <p:nvPr/>
          </p:nvSpPr>
          <p:spPr>
            <a:xfrm>
              <a:off x="0" y="0"/>
              <a:ext cx="2049490" cy="672295"/>
            </a:xfrm>
            <a:custGeom>
              <a:avLst/>
              <a:gdLst/>
              <a:ahLst/>
              <a:cxnLst/>
              <a:rect l="l" t="t" r="r" b="b"/>
              <a:pathLst>
                <a:path w="2049490" h="672295">
                  <a:moveTo>
                    <a:pt x="0" y="0"/>
                  </a:moveTo>
                  <a:lnTo>
                    <a:pt x="2049490" y="0"/>
                  </a:lnTo>
                  <a:lnTo>
                    <a:pt x="2049490" y="672295"/>
                  </a:lnTo>
                  <a:lnTo>
                    <a:pt x="0" y="672295"/>
                  </a:lnTo>
                  <a:close/>
                </a:path>
              </a:pathLst>
            </a:custGeom>
            <a:grpFill/>
          </p:spPr>
        </p:sp>
      </p:grpSp>
      <p:sp>
        <p:nvSpPr>
          <p:cNvPr id="7" name="TextBox 7"/>
          <p:cNvSpPr txBox="1"/>
          <p:nvPr/>
        </p:nvSpPr>
        <p:spPr>
          <a:xfrm>
            <a:off x="2000909" y="472396"/>
            <a:ext cx="14877916" cy="1243930"/>
          </a:xfrm>
          <a:prstGeom prst="rect">
            <a:avLst/>
          </a:prstGeom>
        </p:spPr>
        <p:txBody>
          <a:bodyPr wrap="square" lIns="0" tIns="0" rIns="0" bIns="0" rtlCol="0" anchor="t">
            <a:spAutoFit/>
          </a:bodyPr>
          <a:lstStyle/>
          <a:p>
            <a:pPr algn="ctr">
              <a:lnSpc>
                <a:spcPts val="9720"/>
              </a:lnSpc>
            </a:pPr>
            <a:r>
              <a:rPr lang="en-US" sz="8500" dirty="0" smtClean="0">
                <a:solidFill>
                  <a:srgbClr val="8D6F22"/>
                </a:solidFill>
                <a:latin typeface="The Seasons Bold"/>
              </a:rPr>
              <a:t>Most Popular Meal Plan</a:t>
            </a:r>
            <a:endParaRPr lang="en-US" sz="8500" dirty="0">
              <a:solidFill>
                <a:srgbClr val="8D6F22"/>
              </a:solidFill>
              <a:latin typeface="The Seasons Bold"/>
            </a:endParaRPr>
          </a:p>
        </p:txBody>
      </p:sp>
      <p:sp>
        <p:nvSpPr>
          <p:cNvPr id="10" name="TextBox 9"/>
          <p:cNvSpPr txBox="1"/>
          <p:nvPr/>
        </p:nvSpPr>
        <p:spPr>
          <a:xfrm>
            <a:off x="4029667" y="8511649"/>
            <a:ext cx="10820400" cy="1477328"/>
          </a:xfrm>
          <a:prstGeom prst="rect">
            <a:avLst/>
          </a:prstGeom>
          <a:noFill/>
        </p:spPr>
        <p:txBody>
          <a:bodyPr wrap="square" rtlCol="0">
            <a:spAutoFit/>
          </a:bodyPr>
          <a:lstStyle/>
          <a:p>
            <a:pPr algn="ctr"/>
            <a:r>
              <a:rPr lang="en-US" sz="9000" dirty="0" smtClean="0">
                <a:solidFill>
                  <a:schemeClr val="bg1"/>
                </a:solidFill>
              </a:rPr>
              <a:t>Meal Plan 1</a:t>
            </a:r>
            <a:endParaRPr lang="en-US" sz="9000" dirty="0">
              <a:solidFill>
                <a:schemeClr val="bg1"/>
              </a:solidFill>
            </a:endParaRPr>
          </a:p>
        </p:txBody>
      </p:sp>
    </p:spTree>
    <p:extLst>
      <p:ext uri="{BB962C8B-B14F-4D97-AF65-F5344CB8AC3E}">
        <p14:creationId xmlns:p14="http://schemas.microsoft.com/office/powerpoint/2010/main" val="1054688409"/>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8"/>
          <p:cNvGrpSpPr/>
          <p:nvPr/>
        </p:nvGrpSpPr>
        <p:grpSpPr>
          <a:xfrm rot="-5400000">
            <a:off x="6868061" y="6454000"/>
            <a:ext cx="4396674" cy="4214073"/>
            <a:chOff x="-140149" y="-57150"/>
            <a:chExt cx="280298" cy="831931"/>
          </a:xfrm>
        </p:grpSpPr>
        <p:sp>
          <p:nvSpPr>
            <p:cNvPr id="19" name="Freeform 19"/>
            <p:cNvSpPr/>
            <p:nvPr/>
          </p:nvSpPr>
          <p:spPr>
            <a:xfrm>
              <a:off x="-140149" y="-5715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20" name="TextBox 20"/>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2" name="Group 2"/>
          <p:cNvGrpSpPr/>
          <p:nvPr/>
        </p:nvGrpSpPr>
        <p:grpSpPr>
          <a:xfrm>
            <a:off x="-679489" y="5327603"/>
            <a:ext cx="19723177" cy="8595427"/>
            <a:chOff x="0" y="0"/>
            <a:chExt cx="5194582" cy="2263816"/>
          </a:xfrm>
        </p:grpSpPr>
        <p:sp>
          <p:nvSpPr>
            <p:cNvPr id="3" name="Freeform 3"/>
            <p:cNvSpPr/>
            <p:nvPr/>
          </p:nvSpPr>
          <p:spPr>
            <a:xfrm>
              <a:off x="0" y="0"/>
              <a:ext cx="5194582" cy="2263816"/>
            </a:xfrm>
            <a:custGeom>
              <a:avLst/>
              <a:gdLst/>
              <a:ahLst/>
              <a:cxnLst/>
              <a:rect l="l" t="t" r="r" b="b"/>
              <a:pathLst>
                <a:path w="5194582" h="2263816">
                  <a:moveTo>
                    <a:pt x="0" y="0"/>
                  </a:moveTo>
                  <a:lnTo>
                    <a:pt x="5194582" y="0"/>
                  </a:lnTo>
                  <a:lnTo>
                    <a:pt x="5194582" y="2263816"/>
                  </a:lnTo>
                  <a:lnTo>
                    <a:pt x="0" y="2263816"/>
                  </a:lnTo>
                  <a:close/>
                </a:path>
              </a:pathLst>
            </a:custGeom>
            <a:solidFill>
              <a:srgbClr val="000000"/>
            </a:solidFill>
          </p:spPr>
        </p:sp>
        <p:sp>
          <p:nvSpPr>
            <p:cNvPr id="4" name="TextBox 4"/>
            <p:cNvSpPr txBox="1"/>
            <p:nvPr/>
          </p:nvSpPr>
          <p:spPr>
            <a:xfrm>
              <a:off x="0" y="-57150"/>
              <a:ext cx="5194582" cy="2320966"/>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62000" y="2382157"/>
            <a:ext cx="16840200" cy="6114143"/>
            <a:chOff x="0" y="0"/>
            <a:chExt cx="2049490" cy="672295"/>
          </a:xfrm>
          <a:blipFill dpi="0" rotWithShape="1">
            <a:blip r:embed="rId2">
              <a:extLst>
                <a:ext uri="{28A0092B-C50C-407E-A947-70E740481C1C}">
                  <a14:useLocalDpi xmlns:a14="http://schemas.microsoft.com/office/drawing/2010/main" val="0"/>
                </a:ext>
              </a:extLst>
            </a:blip>
            <a:srcRect/>
            <a:stretch>
              <a:fillRect/>
            </a:stretch>
          </a:blipFill>
        </p:grpSpPr>
        <p:sp>
          <p:nvSpPr>
            <p:cNvPr id="6" name="Freeform 6"/>
            <p:cNvSpPr/>
            <p:nvPr/>
          </p:nvSpPr>
          <p:spPr>
            <a:xfrm>
              <a:off x="0" y="0"/>
              <a:ext cx="2049490" cy="672295"/>
            </a:xfrm>
            <a:custGeom>
              <a:avLst/>
              <a:gdLst/>
              <a:ahLst/>
              <a:cxnLst/>
              <a:rect l="l" t="t" r="r" b="b"/>
              <a:pathLst>
                <a:path w="2049490" h="672295">
                  <a:moveTo>
                    <a:pt x="0" y="0"/>
                  </a:moveTo>
                  <a:lnTo>
                    <a:pt x="2049490" y="0"/>
                  </a:lnTo>
                  <a:lnTo>
                    <a:pt x="2049490" y="672295"/>
                  </a:lnTo>
                  <a:lnTo>
                    <a:pt x="0" y="672295"/>
                  </a:lnTo>
                  <a:close/>
                </a:path>
              </a:pathLst>
            </a:custGeom>
            <a:grpFill/>
          </p:spPr>
        </p:sp>
      </p:grpSp>
      <p:sp>
        <p:nvSpPr>
          <p:cNvPr id="7" name="TextBox 7"/>
          <p:cNvSpPr txBox="1"/>
          <p:nvPr/>
        </p:nvSpPr>
        <p:spPr>
          <a:xfrm>
            <a:off x="2000909" y="472396"/>
            <a:ext cx="14877916" cy="1692771"/>
          </a:xfrm>
          <a:prstGeom prst="rect">
            <a:avLst/>
          </a:prstGeom>
        </p:spPr>
        <p:txBody>
          <a:bodyPr wrap="square" lIns="0" tIns="0" rIns="0" bIns="0" rtlCol="0" anchor="t">
            <a:spAutoFit/>
          </a:bodyPr>
          <a:lstStyle/>
          <a:p>
            <a:pPr algn="ctr"/>
            <a:r>
              <a:rPr lang="en-US" sz="5500" dirty="0" smtClean="0">
                <a:solidFill>
                  <a:srgbClr val="8D6F22"/>
                </a:solidFill>
                <a:latin typeface="The Seasons Bold"/>
              </a:rPr>
              <a:t>Average Price Per Room for Reservations Involving Children</a:t>
            </a:r>
            <a:endParaRPr lang="en-US" sz="5500" dirty="0">
              <a:solidFill>
                <a:srgbClr val="8D6F22"/>
              </a:solidFill>
              <a:latin typeface="The Seasons Bold"/>
            </a:endParaRPr>
          </a:p>
        </p:txBody>
      </p:sp>
      <p:sp>
        <p:nvSpPr>
          <p:cNvPr id="10" name="TextBox 9"/>
          <p:cNvSpPr txBox="1"/>
          <p:nvPr/>
        </p:nvSpPr>
        <p:spPr>
          <a:xfrm>
            <a:off x="4029667" y="8511649"/>
            <a:ext cx="10820400" cy="1477328"/>
          </a:xfrm>
          <a:prstGeom prst="rect">
            <a:avLst/>
          </a:prstGeom>
          <a:noFill/>
        </p:spPr>
        <p:txBody>
          <a:bodyPr wrap="square" rtlCol="0">
            <a:spAutoFit/>
          </a:bodyPr>
          <a:lstStyle/>
          <a:p>
            <a:pPr algn="ctr"/>
            <a:r>
              <a:rPr lang="en-US" sz="9000" dirty="0" smtClean="0">
                <a:solidFill>
                  <a:schemeClr val="bg1"/>
                </a:solidFill>
              </a:rPr>
              <a:t>$ 144.56</a:t>
            </a:r>
            <a:endParaRPr lang="en-US" sz="9000" dirty="0">
              <a:solidFill>
                <a:schemeClr val="bg1"/>
              </a:solidFill>
            </a:endParaRPr>
          </a:p>
        </p:txBody>
      </p:sp>
    </p:spTree>
    <p:extLst>
      <p:ext uri="{BB962C8B-B14F-4D97-AF65-F5344CB8AC3E}">
        <p14:creationId xmlns:p14="http://schemas.microsoft.com/office/powerpoint/2010/main" val="3271396052"/>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8"/>
          <p:cNvGrpSpPr/>
          <p:nvPr/>
        </p:nvGrpSpPr>
        <p:grpSpPr>
          <a:xfrm rot="-5400000">
            <a:off x="6868061" y="6454000"/>
            <a:ext cx="4396674" cy="4214073"/>
            <a:chOff x="-140149" y="-57150"/>
            <a:chExt cx="280298" cy="831931"/>
          </a:xfrm>
        </p:grpSpPr>
        <p:sp>
          <p:nvSpPr>
            <p:cNvPr id="19" name="Freeform 19"/>
            <p:cNvSpPr/>
            <p:nvPr/>
          </p:nvSpPr>
          <p:spPr>
            <a:xfrm>
              <a:off x="-140149" y="-5715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20" name="TextBox 20"/>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2" name="Group 2"/>
          <p:cNvGrpSpPr/>
          <p:nvPr/>
        </p:nvGrpSpPr>
        <p:grpSpPr>
          <a:xfrm>
            <a:off x="-679489" y="5327603"/>
            <a:ext cx="19723177" cy="8595427"/>
            <a:chOff x="0" y="0"/>
            <a:chExt cx="5194582" cy="2263816"/>
          </a:xfrm>
        </p:grpSpPr>
        <p:sp>
          <p:nvSpPr>
            <p:cNvPr id="3" name="Freeform 3"/>
            <p:cNvSpPr/>
            <p:nvPr/>
          </p:nvSpPr>
          <p:spPr>
            <a:xfrm>
              <a:off x="0" y="0"/>
              <a:ext cx="5194582" cy="2263816"/>
            </a:xfrm>
            <a:custGeom>
              <a:avLst/>
              <a:gdLst/>
              <a:ahLst/>
              <a:cxnLst/>
              <a:rect l="l" t="t" r="r" b="b"/>
              <a:pathLst>
                <a:path w="5194582" h="2263816">
                  <a:moveTo>
                    <a:pt x="0" y="0"/>
                  </a:moveTo>
                  <a:lnTo>
                    <a:pt x="5194582" y="0"/>
                  </a:lnTo>
                  <a:lnTo>
                    <a:pt x="5194582" y="2263816"/>
                  </a:lnTo>
                  <a:lnTo>
                    <a:pt x="0" y="2263816"/>
                  </a:lnTo>
                  <a:close/>
                </a:path>
              </a:pathLst>
            </a:custGeom>
            <a:solidFill>
              <a:srgbClr val="000000"/>
            </a:solidFill>
          </p:spPr>
        </p:sp>
        <p:sp>
          <p:nvSpPr>
            <p:cNvPr id="4" name="TextBox 4"/>
            <p:cNvSpPr txBox="1"/>
            <p:nvPr/>
          </p:nvSpPr>
          <p:spPr>
            <a:xfrm>
              <a:off x="0" y="-57150"/>
              <a:ext cx="5194582" cy="2320966"/>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61999" y="1689661"/>
            <a:ext cx="16840200" cy="6871374"/>
            <a:chOff x="0" y="0"/>
            <a:chExt cx="2049490" cy="672295"/>
          </a:xfrm>
          <a:blipFill dpi="0" rotWithShape="1">
            <a:blip r:embed="rId2">
              <a:extLst>
                <a:ext uri="{28A0092B-C50C-407E-A947-70E740481C1C}">
                  <a14:useLocalDpi xmlns:a14="http://schemas.microsoft.com/office/drawing/2010/main" val="0"/>
                </a:ext>
              </a:extLst>
            </a:blip>
            <a:srcRect/>
            <a:stretch>
              <a:fillRect/>
            </a:stretch>
          </a:blipFill>
        </p:grpSpPr>
        <p:sp>
          <p:nvSpPr>
            <p:cNvPr id="6" name="Freeform 6"/>
            <p:cNvSpPr/>
            <p:nvPr/>
          </p:nvSpPr>
          <p:spPr>
            <a:xfrm>
              <a:off x="0" y="0"/>
              <a:ext cx="2049490" cy="672295"/>
            </a:xfrm>
            <a:custGeom>
              <a:avLst/>
              <a:gdLst/>
              <a:ahLst/>
              <a:cxnLst/>
              <a:rect l="l" t="t" r="r" b="b"/>
              <a:pathLst>
                <a:path w="2049490" h="672295">
                  <a:moveTo>
                    <a:pt x="0" y="0"/>
                  </a:moveTo>
                  <a:lnTo>
                    <a:pt x="2049490" y="0"/>
                  </a:lnTo>
                  <a:lnTo>
                    <a:pt x="2049490" y="672295"/>
                  </a:lnTo>
                  <a:lnTo>
                    <a:pt x="0" y="672295"/>
                  </a:lnTo>
                  <a:close/>
                </a:path>
              </a:pathLst>
            </a:custGeom>
            <a:grpFill/>
          </p:spPr>
        </p:sp>
      </p:grpSp>
      <p:sp>
        <p:nvSpPr>
          <p:cNvPr id="7" name="TextBox 7"/>
          <p:cNvSpPr txBox="1"/>
          <p:nvPr/>
        </p:nvSpPr>
        <p:spPr>
          <a:xfrm>
            <a:off x="2000909" y="472396"/>
            <a:ext cx="14877916" cy="1000274"/>
          </a:xfrm>
          <a:prstGeom prst="rect">
            <a:avLst/>
          </a:prstGeom>
        </p:spPr>
        <p:txBody>
          <a:bodyPr wrap="square" lIns="0" tIns="0" rIns="0" bIns="0" rtlCol="0" anchor="t">
            <a:spAutoFit/>
          </a:bodyPr>
          <a:lstStyle/>
          <a:p>
            <a:pPr algn="ctr"/>
            <a:r>
              <a:rPr lang="en-US" sz="6500" dirty="0">
                <a:solidFill>
                  <a:srgbClr val="8D6F22"/>
                </a:solidFill>
                <a:latin typeface="The Seasons Bold"/>
              </a:rPr>
              <a:t>N</a:t>
            </a:r>
            <a:r>
              <a:rPr lang="en-US" sz="6500" dirty="0" smtClean="0">
                <a:solidFill>
                  <a:srgbClr val="8D6F22"/>
                </a:solidFill>
                <a:latin typeface="The Seasons Bold"/>
              </a:rPr>
              <a:t>umber of  Reservations Made in 2018</a:t>
            </a:r>
            <a:endParaRPr lang="en-US" sz="6500" dirty="0">
              <a:solidFill>
                <a:srgbClr val="8D6F22"/>
              </a:solidFill>
              <a:latin typeface="The Seasons Bold"/>
            </a:endParaRPr>
          </a:p>
        </p:txBody>
      </p:sp>
      <p:sp>
        <p:nvSpPr>
          <p:cNvPr id="10" name="TextBox 9"/>
          <p:cNvSpPr txBox="1"/>
          <p:nvPr/>
        </p:nvSpPr>
        <p:spPr>
          <a:xfrm>
            <a:off x="4029667" y="8511649"/>
            <a:ext cx="10820400" cy="1477328"/>
          </a:xfrm>
          <a:prstGeom prst="rect">
            <a:avLst/>
          </a:prstGeom>
          <a:noFill/>
        </p:spPr>
        <p:txBody>
          <a:bodyPr wrap="square" rtlCol="0">
            <a:spAutoFit/>
          </a:bodyPr>
          <a:lstStyle/>
          <a:p>
            <a:pPr algn="ctr"/>
            <a:r>
              <a:rPr lang="en-US" sz="9000" dirty="0" smtClean="0">
                <a:solidFill>
                  <a:schemeClr val="bg1"/>
                </a:solidFill>
              </a:rPr>
              <a:t>577</a:t>
            </a:r>
            <a:endParaRPr lang="en-US" sz="9000" dirty="0">
              <a:solidFill>
                <a:schemeClr val="bg1"/>
              </a:solidFill>
            </a:endParaRPr>
          </a:p>
        </p:txBody>
      </p:sp>
    </p:spTree>
    <p:extLst>
      <p:ext uri="{BB962C8B-B14F-4D97-AF65-F5344CB8AC3E}">
        <p14:creationId xmlns:p14="http://schemas.microsoft.com/office/powerpoint/2010/main" val="3545396428"/>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414</TotalTime>
  <Words>580</Words>
  <Application>Microsoft Office PowerPoint</Application>
  <PresentationFormat>Custom</PresentationFormat>
  <Paragraphs>71</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Times New Roman</vt:lpstr>
      <vt:lpstr>Calibri</vt:lpstr>
      <vt:lpstr>Poppins</vt:lpstr>
      <vt:lpstr>Cambria</vt:lpstr>
      <vt:lpstr>The Seasons Bold</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Gold Minimalist Luxury Hotel Presentation</dc:title>
  <dc:creator>Kenny Fasanya</dc:creator>
  <cp:lastModifiedBy>Kenny Fasanya</cp:lastModifiedBy>
  <cp:revision>57</cp:revision>
  <dcterms:created xsi:type="dcterms:W3CDTF">2006-08-16T00:00:00Z</dcterms:created>
  <dcterms:modified xsi:type="dcterms:W3CDTF">2024-07-01T01:02:21Z</dcterms:modified>
  <dc:identifier>DAGJhgqSLkw</dc:identifier>
</cp:coreProperties>
</file>